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7" r:id="rId2"/>
    <p:sldId id="258" r:id="rId3"/>
    <p:sldId id="261" r:id="rId4"/>
    <p:sldId id="262" r:id="rId5"/>
    <p:sldId id="263" r:id="rId6"/>
    <p:sldId id="259" r:id="rId7"/>
    <p:sldId id="260" r:id="rId8"/>
    <p:sldId id="264" r:id="rId9"/>
    <p:sldId id="265" r:id="rId10"/>
    <p:sldId id="267" r:id="rId11"/>
    <p:sldId id="266" r:id="rId12"/>
    <p:sldId id="268" r:id="rId13"/>
    <p:sldId id="269" r:id="rId14"/>
    <p:sldId id="270" r:id="rId15"/>
    <p:sldId id="272"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4" d="100"/>
          <a:sy n="74" d="100"/>
        </p:scale>
        <p:origin x="37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F22E54F-CC5E-46C3-961E-57A77C8712FB}" type="datetimeFigureOut">
              <a:rPr lang="en-GB" smtClean="0"/>
              <a:t>02/02/2018</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4CD1950-52AC-4669-9BEB-ED966AB75CB0}" type="slidenum">
              <a:rPr lang="en-GB" smtClean="0"/>
              <a:t>‹#›</a:t>
            </a:fld>
            <a:endParaRPr lang="en-GB"/>
          </a:p>
        </p:txBody>
      </p:sp>
    </p:spTree>
    <p:extLst>
      <p:ext uri="{BB962C8B-B14F-4D97-AF65-F5344CB8AC3E}">
        <p14:creationId xmlns:p14="http://schemas.microsoft.com/office/powerpoint/2010/main" val="1557188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F22E54F-CC5E-46C3-961E-57A77C8712FB}" type="datetimeFigureOut">
              <a:rPr lang="en-GB" smtClean="0"/>
              <a:t>02/02/2018</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4CD1950-52AC-4669-9BEB-ED966AB75CB0}" type="slidenum">
              <a:rPr lang="en-GB" smtClean="0"/>
              <a:t>‹#›</a:t>
            </a:fld>
            <a:endParaRPr lang="en-GB"/>
          </a:p>
        </p:txBody>
      </p:sp>
    </p:spTree>
    <p:extLst>
      <p:ext uri="{BB962C8B-B14F-4D97-AF65-F5344CB8AC3E}">
        <p14:creationId xmlns:p14="http://schemas.microsoft.com/office/powerpoint/2010/main" val="3026742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F22E54F-CC5E-46C3-961E-57A77C8712FB}" type="datetimeFigureOut">
              <a:rPr lang="en-GB" smtClean="0"/>
              <a:t>02/02/2018</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4CD1950-52AC-4669-9BEB-ED966AB75CB0}" type="slidenum">
              <a:rPr lang="en-GB" smtClean="0"/>
              <a:t>‹#›</a:t>
            </a:fld>
            <a:endParaRPr lang="en-GB"/>
          </a:p>
        </p:txBody>
      </p:sp>
    </p:spTree>
    <p:extLst>
      <p:ext uri="{BB962C8B-B14F-4D97-AF65-F5344CB8AC3E}">
        <p14:creationId xmlns:p14="http://schemas.microsoft.com/office/powerpoint/2010/main" val="1114272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F22E54F-CC5E-46C3-961E-57A77C8712FB}" type="datetimeFigureOut">
              <a:rPr lang="en-GB" smtClean="0"/>
              <a:t>02/02/2018</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4CD1950-52AC-4669-9BEB-ED966AB75CB0}" type="slidenum">
              <a:rPr lang="en-GB" smtClean="0"/>
              <a:t>‹#›</a:t>
            </a:fld>
            <a:endParaRPr lang="en-GB"/>
          </a:p>
        </p:txBody>
      </p:sp>
    </p:spTree>
    <p:extLst>
      <p:ext uri="{BB962C8B-B14F-4D97-AF65-F5344CB8AC3E}">
        <p14:creationId xmlns:p14="http://schemas.microsoft.com/office/powerpoint/2010/main" val="33748058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22E54F-CC5E-46C3-961E-57A77C8712FB}" type="datetimeFigureOut">
              <a:rPr lang="en-GB" smtClean="0"/>
              <a:t>02/02/2018</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4CD1950-52AC-4669-9BEB-ED966AB75CB0}" type="slidenum">
              <a:rPr lang="en-GB" smtClean="0"/>
              <a:t>‹#›</a:t>
            </a:fld>
            <a:endParaRPr lang="en-GB"/>
          </a:p>
        </p:txBody>
      </p:sp>
    </p:spTree>
    <p:extLst>
      <p:ext uri="{BB962C8B-B14F-4D97-AF65-F5344CB8AC3E}">
        <p14:creationId xmlns:p14="http://schemas.microsoft.com/office/powerpoint/2010/main" val="139794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F22E54F-CC5E-46C3-961E-57A77C8712FB}" type="datetimeFigureOut">
              <a:rPr lang="en-GB" smtClean="0"/>
              <a:t>02/02/2018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CD1950-52AC-4669-9BEB-ED966AB75CB0}" type="slidenum">
              <a:rPr lang="en-GB" smtClean="0"/>
              <a:t>‹#›</a:t>
            </a:fld>
            <a:endParaRPr lang="en-GB"/>
          </a:p>
        </p:txBody>
      </p:sp>
    </p:spTree>
    <p:extLst>
      <p:ext uri="{BB962C8B-B14F-4D97-AF65-F5344CB8AC3E}">
        <p14:creationId xmlns:p14="http://schemas.microsoft.com/office/powerpoint/2010/main" val="762030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F22E54F-CC5E-46C3-961E-57A77C8712FB}" type="datetimeFigureOut">
              <a:rPr lang="en-GB" smtClean="0"/>
              <a:t>02/02/2018</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D4CD1950-52AC-4669-9BEB-ED966AB75CB0}" type="slidenum">
              <a:rPr lang="en-GB" smtClean="0"/>
              <a:t>‹#›</a:t>
            </a:fld>
            <a:endParaRPr lang="en-GB"/>
          </a:p>
        </p:txBody>
      </p:sp>
    </p:spTree>
    <p:extLst>
      <p:ext uri="{BB962C8B-B14F-4D97-AF65-F5344CB8AC3E}">
        <p14:creationId xmlns:p14="http://schemas.microsoft.com/office/powerpoint/2010/main" val="3618559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F22E54F-CC5E-46C3-961E-57A77C8712FB}" type="datetimeFigureOut">
              <a:rPr lang="en-GB" smtClean="0"/>
              <a:t>02/02/2018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D1950-52AC-4669-9BEB-ED966AB75CB0}" type="slidenum">
              <a:rPr lang="en-GB" smtClean="0"/>
              <a:t>‹#›</a:t>
            </a:fld>
            <a:endParaRPr lang="en-GB"/>
          </a:p>
        </p:txBody>
      </p:sp>
    </p:spTree>
    <p:extLst>
      <p:ext uri="{BB962C8B-B14F-4D97-AF65-F5344CB8AC3E}">
        <p14:creationId xmlns:p14="http://schemas.microsoft.com/office/powerpoint/2010/main" val="59725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F22E54F-CC5E-46C3-961E-57A77C8712FB}" type="datetimeFigureOut">
              <a:rPr lang="en-GB" smtClean="0"/>
              <a:t>02/02/2018</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4CD1950-52AC-4669-9BEB-ED966AB75CB0}" type="slidenum">
              <a:rPr lang="en-GB" smtClean="0"/>
              <a:t>‹#›</a:t>
            </a:fld>
            <a:endParaRPr lang="en-GB"/>
          </a:p>
        </p:txBody>
      </p:sp>
    </p:spTree>
    <p:extLst>
      <p:ext uri="{BB962C8B-B14F-4D97-AF65-F5344CB8AC3E}">
        <p14:creationId xmlns:p14="http://schemas.microsoft.com/office/powerpoint/2010/main" val="1268815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22E54F-CC5E-46C3-961E-57A77C8712FB}" type="datetimeFigureOut">
              <a:rPr lang="en-GB" smtClean="0"/>
              <a:t>02/02/2018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D1950-52AC-4669-9BEB-ED966AB75CB0}" type="slidenum">
              <a:rPr lang="en-GB" smtClean="0"/>
              <a:t>‹#›</a:t>
            </a:fld>
            <a:endParaRPr lang="en-GB"/>
          </a:p>
        </p:txBody>
      </p:sp>
    </p:spTree>
    <p:extLst>
      <p:ext uri="{BB962C8B-B14F-4D97-AF65-F5344CB8AC3E}">
        <p14:creationId xmlns:p14="http://schemas.microsoft.com/office/powerpoint/2010/main" val="3418013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22E54F-CC5E-46C3-961E-57A77C8712FB}" type="datetimeFigureOut">
              <a:rPr lang="en-GB" smtClean="0"/>
              <a:t>02/02/2018</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4CD1950-52AC-4669-9BEB-ED966AB75CB0}" type="slidenum">
              <a:rPr lang="en-GB" smtClean="0"/>
              <a:t>‹#›</a:t>
            </a:fld>
            <a:endParaRPr lang="en-GB"/>
          </a:p>
        </p:txBody>
      </p:sp>
    </p:spTree>
    <p:extLst>
      <p:ext uri="{BB962C8B-B14F-4D97-AF65-F5344CB8AC3E}">
        <p14:creationId xmlns:p14="http://schemas.microsoft.com/office/powerpoint/2010/main" val="4005415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22E54F-CC5E-46C3-961E-57A77C8712FB}" type="datetimeFigureOut">
              <a:rPr lang="en-GB" smtClean="0"/>
              <a:t>02/02/2018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CD1950-52AC-4669-9BEB-ED966AB75CB0}" type="slidenum">
              <a:rPr lang="en-GB" smtClean="0"/>
              <a:t>‹#›</a:t>
            </a:fld>
            <a:endParaRPr lang="en-GB"/>
          </a:p>
        </p:txBody>
      </p:sp>
    </p:spTree>
    <p:extLst>
      <p:ext uri="{BB962C8B-B14F-4D97-AF65-F5344CB8AC3E}">
        <p14:creationId xmlns:p14="http://schemas.microsoft.com/office/powerpoint/2010/main" val="2883414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22E54F-CC5E-46C3-961E-57A77C8712FB}" type="datetimeFigureOut">
              <a:rPr lang="en-GB" smtClean="0"/>
              <a:t>02/02/2018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CD1950-52AC-4669-9BEB-ED966AB75CB0}" type="slidenum">
              <a:rPr lang="en-GB" smtClean="0"/>
              <a:t>‹#›</a:t>
            </a:fld>
            <a:endParaRPr lang="en-GB"/>
          </a:p>
        </p:txBody>
      </p:sp>
    </p:spTree>
    <p:extLst>
      <p:ext uri="{BB962C8B-B14F-4D97-AF65-F5344CB8AC3E}">
        <p14:creationId xmlns:p14="http://schemas.microsoft.com/office/powerpoint/2010/main" val="2203505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22E54F-CC5E-46C3-961E-57A77C8712FB}" type="datetimeFigureOut">
              <a:rPr lang="en-GB" smtClean="0"/>
              <a:t>02/02/2018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CD1950-52AC-4669-9BEB-ED966AB75CB0}" type="slidenum">
              <a:rPr lang="en-GB" smtClean="0"/>
              <a:t>‹#›</a:t>
            </a:fld>
            <a:endParaRPr lang="en-GB"/>
          </a:p>
        </p:txBody>
      </p:sp>
    </p:spTree>
    <p:extLst>
      <p:ext uri="{BB962C8B-B14F-4D97-AF65-F5344CB8AC3E}">
        <p14:creationId xmlns:p14="http://schemas.microsoft.com/office/powerpoint/2010/main" val="1261008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22E54F-CC5E-46C3-961E-57A77C8712FB}" type="datetimeFigureOut">
              <a:rPr lang="en-GB" smtClean="0"/>
              <a:t>02/02/2018</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4CD1950-52AC-4669-9BEB-ED966AB75CB0}" type="slidenum">
              <a:rPr lang="en-GB" smtClean="0"/>
              <a:t>‹#›</a:t>
            </a:fld>
            <a:endParaRPr lang="en-GB"/>
          </a:p>
        </p:txBody>
      </p:sp>
    </p:spTree>
    <p:extLst>
      <p:ext uri="{BB962C8B-B14F-4D97-AF65-F5344CB8AC3E}">
        <p14:creationId xmlns:p14="http://schemas.microsoft.com/office/powerpoint/2010/main" val="2813949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F22E54F-CC5E-46C3-961E-57A77C8712FB}" type="datetimeFigureOut">
              <a:rPr lang="en-GB" smtClean="0"/>
              <a:t>02/02/2018</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4CD1950-52AC-4669-9BEB-ED966AB75CB0}" type="slidenum">
              <a:rPr lang="en-GB" smtClean="0"/>
              <a:t>‹#›</a:t>
            </a:fld>
            <a:endParaRPr lang="en-GB"/>
          </a:p>
        </p:txBody>
      </p:sp>
    </p:spTree>
    <p:extLst>
      <p:ext uri="{BB962C8B-B14F-4D97-AF65-F5344CB8AC3E}">
        <p14:creationId xmlns:p14="http://schemas.microsoft.com/office/powerpoint/2010/main" val="2300030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F22E54F-CC5E-46C3-961E-57A77C8712FB}" type="datetimeFigureOut">
              <a:rPr lang="en-GB" smtClean="0"/>
              <a:t>02/02/2018</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4CD1950-52AC-4669-9BEB-ED966AB75CB0}" type="slidenum">
              <a:rPr lang="en-GB" smtClean="0"/>
              <a:t>‹#›</a:t>
            </a:fld>
            <a:endParaRPr lang="en-GB"/>
          </a:p>
        </p:txBody>
      </p:sp>
    </p:spTree>
    <p:extLst>
      <p:ext uri="{BB962C8B-B14F-4D97-AF65-F5344CB8AC3E}">
        <p14:creationId xmlns:p14="http://schemas.microsoft.com/office/powerpoint/2010/main" val="123441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F22E54F-CC5E-46C3-961E-57A77C8712FB}" type="datetimeFigureOut">
              <a:rPr lang="en-GB" smtClean="0"/>
              <a:t>02/02/2018</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4CD1950-52AC-4669-9BEB-ED966AB75CB0}" type="slidenum">
              <a:rPr lang="en-GB" smtClean="0"/>
              <a:t>‹#›</a:t>
            </a:fld>
            <a:endParaRPr lang="en-GB"/>
          </a:p>
        </p:txBody>
      </p:sp>
    </p:spTree>
    <p:extLst>
      <p:ext uri="{BB962C8B-B14F-4D97-AF65-F5344CB8AC3E}">
        <p14:creationId xmlns:p14="http://schemas.microsoft.com/office/powerpoint/2010/main" val="307377903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dmin@natre.org.uk" TargetMode="External"/><Relationship Id="rId2" Type="http://schemas.openxmlformats.org/officeDocument/2006/relationships/hyperlink" Target="http://www.natre.org.uk/religions-of-the-worl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E4026-4379-4F48-B377-BE188BFD1EA6}"/>
              </a:ext>
            </a:extLst>
          </p:cNvPr>
          <p:cNvSpPr>
            <a:spLocks noGrp="1"/>
          </p:cNvSpPr>
          <p:nvPr>
            <p:ph type="title"/>
          </p:nvPr>
        </p:nvSpPr>
        <p:spPr>
          <a:xfrm>
            <a:off x="1154954" y="973668"/>
            <a:ext cx="8761413" cy="931332"/>
          </a:xfrm>
        </p:spPr>
        <p:txBody>
          <a:bodyPr/>
          <a:lstStyle/>
          <a:p>
            <a:pPr algn="ctr"/>
            <a:r>
              <a:rPr lang="en-GB" sz="3200" b="1" dirty="0"/>
              <a:t>RE network meeting</a:t>
            </a:r>
            <a:br>
              <a:rPr lang="en-GB" sz="3200" b="1" dirty="0"/>
            </a:br>
            <a:r>
              <a:rPr lang="en-GB" sz="3200" b="1" dirty="0"/>
              <a:t>6</a:t>
            </a:r>
            <a:r>
              <a:rPr lang="en-GB" sz="3200" b="1" baseline="30000" dirty="0"/>
              <a:t>th</a:t>
            </a:r>
            <a:r>
              <a:rPr lang="en-GB" sz="3200" b="1" dirty="0"/>
              <a:t> February 2018</a:t>
            </a:r>
          </a:p>
        </p:txBody>
      </p:sp>
      <p:sp>
        <p:nvSpPr>
          <p:cNvPr id="3" name="Content Placeholder 2">
            <a:extLst>
              <a:ext uri="{FF2B5EF4-FFF2-40B4-BE49-F238E27FC236}">
                <a16:creationId xmlns:a16="http://schemas.microsoft.com/office/drawing/2014/main" id="{34C57E23-4D7D-4FA0-B86D-70D94A6A22AD}"/>
              </a:ext>
            </a:extLst>
          </p:cNvPr>
          <p:cNvSpPr>
            <a:spLocks noGrp="1"/>
          </p:cNvSpPr>
          <p:nvPr>
            <p:ph idx="1"/>
          </p:nvPr>
        </p:nvSpPr>
        <p:spPr>
          <a:xfrm>
            <a:off x="1154954" y="2466975"/>
            <a:ext cx="8825659" cy="3552825"/>
          </a:xfrm>
        </p:spPr>
        <p:txBody>
          <a:bodyPr>
            <a:normAutofit fontScale="55000" lnSpcReduction="20000"/>
          </a:bodyPr>
          <a:lstStyle/>
          <a:p>
            <a:pPr marL="0" indent="0" algn="ctr">
              <a:buNone/>
            </a:pPr>
            <a:r>
              <a:rPr lang="en-GB" sz="2900" b="1" dirty="0"/>
              <a:t>Agenda</a:t>
            </a:r>
            <a:endParaRPr lang="en-GB" dirty="0"/>
          </a:p>
          <a:p>
            <a:r>
              <a:rPr lang="en-GB" sz="2900" dirty="0"/>
              <a:t>Updates</a:t>
            </a:r>
          </a:p>
          <a:p>
            <a:r>
              <a:rPr lang="en-GB" sz="2900" dirty="0"/>
              <a:t>Assessment</a:t>
            </a:r>
          </a:p>
          <a:p>
            <a:r>
              <a:rPr lang="en-GB" sz="2900" dirty="0"/>
              <a:t>Coffee</a:t>
            </a:r>
          </a:p>
          <a:p>
            <a:r>
              <a:rPr lang="en-GB" sz="2900" dirty="0"/>
              <a:t>Moderation</a:t>
            </a:r>
          </a:p>
          <a:p>
            <a:r>
              <a:rPr lang="en-GB" sz="2900" dirty="0"/>
              <a:t>Lunch </a:t>
            </a:r>
          </a:p>
          <a:p>
            <a:r>
              <a:rPr lang="en-GB" sz="2900" dirty="0"/>
              <a:t>Sharing good practice</a:t>
            </a:r>
          </a:p>
          <a:p>
            <a:r>
              <a:rPr lang="en-GB" sz="2900" dirty="0"/>
              <a:t>Enriching the curriculum</a:t>
            </a:r>
          </a:p>
          <a:p>
            <a:r>
              <a:rPr lang="en-GB" sz="2900" dirty="0"/>
              <a:t>Reviewing the agreed syllabus</a:t>
            </a:r>
          </a:p>
          <a:p>
            <a:r>
              <a:rPr lang="en-GB" sz="2900" dirty="0"/>
              <a:t>Sharing ideas/asking questions/solution solving</a:t>
            </a:r>
          </a:p>
          <a:p>
            <a:r>
              <a:rPr lang="en-GB" sz="2900" dirty="0"/>
              <a:t>Summing up</a:t>
            </a:r>
          </a:p>
        </p:txBody>
      </p:sp>
    </p:spTree>
    <p:extLst>
      <p:ext uri="{BB962C8B-B14F-4D97-AF65-F5344CB8AC3E}">
        <p14:creationId xmlns:p14="http://schemas.microsoft.com/office/powerpoint/2010/main" val="4080696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38C8A-9936-45DC-9749-F503F6B06911}"/>
              </a:ext>
            </a:extLst>
          </p:cNvPr>
          <p:cNvSpPr>
            <a:spLocks noGrp="1"/>
          </p:cNvSpPr>
          <p:nvPr>
            <p:ph type="title"/>
          </p:nvPr>
        </p:nvSpPr>
        <p:spPr>
          <a:xfrm>
            <a:off x="768744" y="1181438"/>
            <a:ext cx="9147624" cy="499194"/>
          </a:xfrm>
        </p:spPr>
        <p:txBody>
          <a:bodyPr/>
          <a:lstStyle/>
          <a:p>
            <a:r>
              <a:rPr lang="en-GB" sz="3200" b="1" dirty="0"/>
              <a:t>Why bother with an enrichment day in RE?</a:t>
            </a:r>
            <a:br>
              <a:rPr lang="en-GB" b="1" dirty="0"/>
            </a:br>
            <a:endParaRPr lang="en-GB" dirty="0"/>
          </a:p>
        </p:txBody>
      </p:sp>
      <p:sp>
        <p:nvSpPr>
          <p:cNvPr id="3" name="Content Placeholder 2">
            <a:extLst>
              <a:ext uri="{FF2B5EF4-FFF2-40B4-BE49-F238E27FC236}">
                <a16:creationId xmlns:a16="http://schemas.microsoft.com/office/drawing/2014/main" id="{565BABA4-23BF-4AB5-8A56-64198C7930BD}"/>
              </a:ext>
            </a:extLst>
          </p:cNvPr>
          <p:cNvSpPr>
            <a:spLocks noGrp="1"/>
          </p:cNvSpPr>
          <p:nvPr>
            <p:ph idx="1"/>
          </p:nvPr>
        </p:nvSpPr>
        <p:spPr>
          <a:xfrm>
            <a:off x="590719" y="2370967"/>
            <a:ext cx="10908063" cy="3648834"/>
          </a:xfrm>
        </p:spPr>
        <p:txBody>
          <a:bodyPr/>
          <a:lstStyle/>
          <a:p>
            <a:r>
              <a:rPr lang="en-GB" dirty="0"/>
              <a:t>Raise the status of the subject.</a:t>
            </a:r>
          </a:p>
          <a:p>
            <a:r>
              <a:rPr lang="en-GB" dirty="0"/>
              <a:t>Creates time for deep thinking.</a:t>
            </a:r>
          </a:p>
          <a:p>
            <a:r>
              <a:rPr lang="en-GB" dirty="0"/>
              <a:t>Enhancement to regular high quality RE teaching and learning.</a:t>
            </a:r>
          </a:p>
          <a:p>
            <a:r>
              <a:rPr lang="en-GB" dirty="0"/>
              <a:t>Opportunity for effective cross-curricular linking.</a:t>
            </a:r>
          </a:p>
          <a:p>
            <a:r>
              <a:rPr lang="en-GB" dirty="0"/>
              <a:t>Opportunity for cross-phase teaching.</a:t>
            </a:r>
          </a:p>
          <a:p>
            <a:r>
              <a:rPr lang="en-GB" dirty="0"/>
              <a:t>Collaborative learning.</a:t>
            </a:r>
          </a:p>
          <a:p>
            <a:r>
              <a:rPr lang="en-GB" dirty="0"/>
              <a:t>Opportunity to develop high quality outcomes.</a:t>
            </a:r>
          </a:p>
        </p:txBody>
      </p:sp>
    </p:spTree>
    <p:extLst>
      <p:ext uri="{BB962C8B-B14F-4D97-AF65-F5344CB8AC3E}">
        <p14:creationId xmlns:p14="http://schemas.microsoft.com/office/powerpoint/2010/main" val="304907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719C9-38D2-4C13-A47B-0F920F511825}"/>
              </a:ext>
            </a:extLst>
          </p:cNvPr>
          <p:cNvSpPr>
            <a:spLocks noGrp="1"/>
          </p:cNvSpPr>
          <p:nvPr>
            <p:ph type="title"/>
          </p:nvPr>
        </p:nvSpPr>
        <p:spPr>
          <a:xfrm>
            <a:off x="760652" y="973668"/>
            <a:ext cx="9155716" cy="706964"/>
          </a:xfrm>
        </p:spPr>
        <p:txBody>
          <a:bodyPr/>
          <a:lstStyle/>
          <a:p>
            <a:r>
              <a:rPr lang="en-GB" b="1" dirty="0"/>
              <a:t>Aims of having a big RE day</a:t>
            </a:r>
          </a:p>
        </p:txBody>
      </p:sp>
      <p:sp>
        <p:nvSpPr>
          <p:cNvPr id="3" name="Content Placeholder 2">
            <a:extLst>
              <a:ext uri="{FF2B5EF4-FFF2-40B4-BE49-F238E27FC236}">
                <a16:creationId xmlns:a16="http://schemas.microsoft.com/office/drawing/2014/main" id="{073663C4-8124-4061-BBEA-7617FA7FCD29}"/>
              </a:ext>
            </a:extLst>
          </p:cNvPr>
          <p:cNvSpPr>
            <a:spLocks noGrp="1"/>
          </p:cNvSpPr>
          <p:nvPr>
            <p:ph idx="1"/>
          </p:nvPr>
        </p:nvSpPr>
        <p:spPr>
          <a:xfrm>
            <a:off x="542166" y="2603500"/>
            <a:ext cx="10373990" cy="3416300"/>
          </a:xfrm>
        </p:spPr>
        <p:txBody>
          <a:bodyPr>
            <a:normAutofit fontScale="92500" lnSpcReduction="20000"/>
          </a:bodyPr>
          <a:lstStyle/>
          <a:p>
            <a:r>
              <a:rPr lang="en-GB" b="1" dirty="0"/>
              <a:t>Raise and investigate questions about a religious issue or theme </a:t>
            </a:r>
            <a:r>
              <a:rPr lang="en-GB" dirty="0"/>
              <a:t>(e.g. creation, diversity, worship, good and evil, making our locality better, religious conflict and co-operation)</a:t>
            </a:r>
          </a:p>
          <a:p>
            <a:endParaRPr lang="en-GB" dirty="0"/>
          </a:p>
          <a:p>
            <a:r>
              <a:rPr lang="en-GB" b="1" dirty="0"/>
              <a:t>Gather information, consider alternatives and develop thinking on the theme </a:t>
            </a:r>
            <a:r>
              <a:rPr lang="en-GB" dirty="0"/>
              <a:t>(e.g. by hearing from believers, researching for themselves, doing a survey, working with dilemmas)</a:t>
            </a:r>
          </a:p>
          <a:p>
            <a:endParaRPr lang="en-GB" dirty="0"/>
          </a:p>
          <a:p>
            <a:r>
              <a:rPr lang="en-GB" b="1" dirty="0"/>
              <a:t>Encounter stimulating religious and spiritual materials in compelling ways </a:t>
            </a:r>
            <a:r>
              <a:rPr lang="en-GB" dirty="0"/>
              <a:t>(e.g. using film and video creatively, performing drama, taking part in role play, hearing inspiring talk, tackling group tasks)</a:t>
            </a:r>
          </a:p>
          <a:p>
            <a:endParaRPr lang="en-GB" b="1" dirty="0"/>
          </a:p>
          <a:p>
            <a:r>
              <a:rPr lang="en-GB" b="1" dirty="0"/>
              <a:t>Make creative, thoughtful and personal responses to the theme </a:t>
            </a:r>
            <a:r>
              <a:rPr lang="en-GB" dirty="0"/>
              <a:t>(</a:t>
            </a:r>
            <a:r>
              <a:rPr lang="en-GB" dirty="0" err="1"/>
              <a:t>e.g</a:t>
            </a:r>
            <a:r>
              <a:rPr lang="en-GB" dirty="0"/>
              <a:t> in art, dance, drama, but also reasoned writing, careful thinking, deepening reflection and </a:t>
            </a:r>
            <a:r>
              <a:rPr lang="en-GB" dirty="0" err="1"/>
              <a:t>epxression</a:t>
            </a:r>
            <a:r>
              <a:rPr lang="en-GB" dirty="0"/>
              <a:t>)</a:t>
            </a:r>
          </a:p>
          <a:p>
            <a:endParaRPr lang="en-GB" dirty="0"/>
          </a:p>
        </p:txBody>
      </p:sp>
    </p:spTree>
    <p:extLst>
      <p:ext uri="{BB962C8B-B14F-4D97-AF65-F5344CB8AC3E}">
        <p14:creationId xmlns:p14="http://schemas.microsoft.com/office/powerpoint/2010/main" val="446413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38352-A165-4D5D-8422-47D14901CD52}"/>
              </a:ext>
            </a:extLst>
          </p:cNvPr>
          <p:cNvSpPr>
            <a:spLocks noGrp="1"/>
          </p:cNvSpPr>
          <p:nvPr>
            <p:ph type="title"/>
          </p:nvPr>
        </p:nvSpPr>
        <p:spPr>
          <a:xfrm>
            <a:off x="728284" y="973668"/>
            <a:ext cx="9220206" cy="706964"/>
          </a:xfrm>
        </p:spPr>
        <p:txBody>
          <a:bodyPr/>
          <a:lstStyle/>
          <a:p>
            <a:r>
              <a:rPr lang="en-GB" sz="3200" b="1" dirty="0"/>
              <a:t>Getting started</a:t>
            </a:r>
            <a:br>
              <a:rPr lang="en-GB" sz="2400" b="1" dirty="0"/>
            </a:br>
            <a:r>
              <a:rPr lang="en-GB" sz="2400" b="1" dirty="0"/>
              <a:t>Topics and activities for high impact on RE days or RE weeks </a:t>
            </a:r>
          </a:p>
        </p:txBody>
      </p:sp>
      <p:sp>
        <p:nvSpPr>
          <p:cNvPr id="3" name="Content Placeholder 2">
            <a:extLst>
              <a:ext uri="{FF2B5EF4-FFF2-40B4-BE49-F238E27FC236}">
                <a16:creationId xmlns:a16="http://schemas.microsoft.com/office/drawing/2014/main" id="{7FFE1341-9294-45CB-A45F-0FFB9F39CD56}"/>
              </a:ext>
            </a:extLst>
          </p:cNvPr>
          <p:cNvSpPr>
            <a:spLocks noGrp="1"/>
          </p:cNvSpPr>
          <p:nvPr>
            <p:ph idx="1"/>
          </p:nvPr>
        </p:nvSpPr>
        <p:spPr>
          <a:xfrm>
            <a:off x="623087" y="2379058"/>
            <a:ext cx="10487277" cy="3640742"/>
          </a:xfrm>
        </p:spPr>
        <p:txBody>
          <a:bodyPr>
            <a:normAutofit/>
          </a:bodyPr>
          <a:lstStyle/>
          <a:p>
            <a:r>
              <a:rPr lang="en-GB" dirty="0"/>
              <a:t>Getting creative with Creation</a:t>
            </a:r>
          </a:p>
          <a:p>
            <a:r>
              <a:rPr lang="en-GB" dirty="0"/>
              <a:t>Debating hot topics</a:t>
            </a:r>
          </a:p>
          <a:p>
            <a:r>
              <a:rPr lang="en-GB" dirty="0"/>
              <a:t>Inspirational leaders – choose your hero</a:t>
            </a:r>
          </a:p>
          <a:p>
            <a:r>
              <a:rPr lang="en-GB" dirty="0"/>
              <a:t>Global citizenship: exploring the problems of inequality and poverty</a:t>
            </a:r>
          </a:p>
          <a:p>
            <a:r>
              <a:rPr lang="en-GB" dirty="0"/>
              <a:t>Easter: did he really? </a:t>
            </a:r>
          </a:p>
          <a:p>
            <a:r>
              <a:rPr lang="en-GB" dirty="0"/>
              <a:t>Festival days</a:t>
            </a:r>
          </a:p>
          <a:p>
            <a:r>
              <a:rPr lang="en-GB" dirty="0"/>
              <a:t>Sacred spaces</a:t>
            </a:r>
          </a:p>
          <a:p>
            <a:r>
              <a:rPr lang="en-GB" dirty="0"/>
              <a:t>Pilgrimage</a:t>
            </a:r>
          </a:p>
        </p:txBody>
      </p:sp>
    </p:spTree>
    <p:extLst>
      <p:ext uri="{BB962C8B-B14F-4D97-AF65-F5344CB8AC3E}">
        <p14:creationId xmlns:p14="http://schemas.microsoft.com/office/powerpoint/2010/main" val="1179227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15186-4A24-4174-97C5-8A9829FB32E1}"/>
              </a:ext>
            </a:extLst>
          </p:cNvPr>
          <p:cNvSpPr>
            <a:spLocks noGrp="1"/>
          </p:cNvSpPr>
          <p:nvPr>
            <p:ph type="title"/>
          </p:nvPr>
        </p:nvSpPr>
        <p:spPr>
          <a:xfrm>
            <a:off x="767752" y="973668"/>
            <a:ext cx="9148616" cy="706964"/>
          </a:xfrm>
        </p:spPr>
        <p:txBody>
          <a:bodyPr/>
          <a:lstStyle/>
          <a:p>
            <a:r>
              <a:rPr lang="en-GB" b="1" dirty="0"/>
              <a:t>Other possibilities</a:t>
            </a:r>
          </a:p>
        </p:txBody>
      </p:sp>
      <p:sp>
        <p:nvSpPr>
          <p:cNvPr id="3" name="Content Placeholder 2">
            <a:extLst>
              <a:ext uri="{FF2B5EF4-FFF2-40B4-BE49-F238E27FC236}">
                <a16:creationId xmlns:a16="http://schemas.microsoft.com/office/drawing/2014/main" id="{A43B5D0E-BC9B-4C80-9AAA-8CB061CC6E4F}"/>
              </a:ext>
            </a:extLst>
          </p:cNvPr>
          <p:cNvSpPr>
            <a:spLocks noGrp="1"/>
          </p:cNvSpPr>
          <p:nvPr>
            <p:ph idx="1"/>
          </p:nvPr>
        </p:nvSpPr>
        <p:spPr>
          <a:xfrm>
            <a:off x="663548" y="2395242"/>
            <a:ext cx="10867602" cy="3624558"/>
          </a:xfrm>
        </p:spPr>
        <p:txBody>
          <a:bodyPr>
            <a:normAutofit fontScale="92500" lnSpcReduction="10000"/>
          </a:bodyPr>
          <a:lstStyle/>
          <a:p>
            <a:r>
              <a:rPr lang="en-GB" dirty="0"/>
              <a:t>How can we make our community more respectful?  </a:t>
            </a:r>
          </a:p>
          <a:p>
            <a:r>
              <a:rPr lang="en-GB" dirty="0"/>
              <a:t>Fasting and feasting: why do both matter and how are they practised? </a:t>
            </a:r>
          </a:p>
          <a:p>
            <a:r>
              <a:rPr lang="en-GB" dirty="0"/>
              <a:t>Art in heaven: spiritual expression through the arts for every child </a:t>
            </a:r>
          </a:p>
          <a:p>
            <a:r>
              <a:rPr lang="en-GB" dirty="0"/>
              <a:t>Body and soul: what matters in relationships? </a:t>
            </a:r>
          </a:p>
          <a:p>
            <a:r>
              <a:rPr lang="en-GB" dirty="0"/>
              <a:t>What can we learn from different faiths? </a:t>
            </a:r>
          </a:p>
          <a:p>
            <a:r>
              <a:rPr lang="en-GB" dirty="0"/>
              <a:t>Should religious believers care about the environment? How and why? </a:t>
            </a:r>
          </a:p>
          <a:p>
            <a:r>
              <a:rPr lang="en-GB" dirty="0"/>
              <a:t>Why do Sikhs celebrate Vaisakhi, Hindus celebrate </a:t>
            </a:r>
            <a:r>
              <a:rPr lang="en-GB" dirty="0" err="1"/>
              <a:t>Divali</a:t>
            </a:r>
            <a:r>
              <a:rPr lang="en-GB" dirty="0"/>
              <a:t> and Jewish people celebrate Pesach? </a:t>
            </a:r>
          </a:p>
          <a:p>
            <a:r>
              <a:rPr lang="en-GB" dirty="0"/>
              <a:t>Stories that matter: Why are sacred texts the world’s bestselling books? </a:t>
            </a:r>
          </a:p>
          <a:p>
            <a:r>
              <a:rPr lang="en-GB" dirty="0"/>
              <a:t>Good and bad, right and wrong: how do we decide? </a:t>
            </a:r>
          </a:p>
          <a:p>
            <a:r>
              <a:rPr lang="en-GB" dirty="0"/>
              <a:t>What matters most? Values and commitments in religion and for us. </a:t>
            </a:r>
          </a:p>
          <a:p>
            <a:endParaRPr lang="en-GB" dirty="0"/>
          </a:p>
        </p:txBody>
      </p:sp>
    </p:spTree>
    <p:extLst>
      <p:ext uri="{BB962C8B-B14F-4D97-AF65-F5344CB8AC3E}">
        <p14:creationId xmlns:p14="http://schemas.microsoft.com/office/powerpoint/2010/main" val="1450833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245BB-48FF-4C6E-B66F-A2D457562A4D}"/>
              </a:ext>
            </a:extLst>
          </p:cNvPr>
          <p:cNvSpPr>
            <a:spLocks noGrp="1"/>
          </p:cNvSpPr>
          <p:nvPr>
            <p:ph type="title"/>
          </p:nvPr>
        </p:nvSpPr>
        <p:spPr>
          <a:xfrm>
            <a:off x="752560" y="973668"/>
            <a:ext cx="9163808" cy="706964"/>
          </a:xfrm>
        </p:spPr>
        <p:txBody>
          <a:bodyPr/>
          <a:lstStyle/>
          <a:p>
            <a:r>
              <a:rPr lang="en-GB" b="1" dirty="0"/>
              <a:t>Six strong and flexible strategies</a:t>
            </a:r>
          </a:p>
        </p:txBody>
      </p:sp>
      <p:sp>
        <p:nvSpPr>
          <p:cNvPr id="3" name="Content Placeholder 2">
            <a:extLst>
              <a:ext uri="{FF2B5EF4-FFF2-40B4-BE49-F238E27FC236}">
                <a16:creationId xmlns:a16="http://schemas.microsoft.com/office/drawing/2014/main" id="{5705BDA0-91EF-46CD-817E-0057B2A46F9E}"/>
              </a:ext>
            </a:extLst>
          </p:cNvPr>
          <p:cNvSpPr>
            <a:spLocks noGrp="1"/>
          </p:cNvSpPr>
          <p:nvPr>
            <p:ph idx="1"/>
          </p:nvPr>
        </p:nvSpPr>
        <p:spPr>
          <a:xfrm>
            <a:off x="477430" y="2467154"/>
            <a:ext cx="11134641" cy="3552645"/>
          </a:xfrm>
        </p:spPr>
        <p:txBody>
          <a:bodyPr>
            <a:normAutofit fontScale="25000" lnSpcReduction="20000"/>
          </a:bodyPr>
          <a:lstStyle/>
          <a:p>
            <a:pPr marL="0" indent="0">
              <a:buNone/>
            </a:pPr>
            <a:r>
              <a:rPr lang="en-GB" sz="6200" b="1" dirty="0"/>
              <a:t>Strategy 1: Paper the walls with your wisdom</a:t>
            </a:r>
          </a:p>
          <a:p>
            <a:r>
              <a:rPr lang="en-GB" sz="6400" dirty="0"/>
              <a:t>Big questions: 20 prompts for ‘paper the walls...’  </a:t>
            </a:r>
          </a:p>
          <a:p>
            <a:r>
              <a:rPr lang="en-GB" sz="6400" dirty="0"/>
              <a:t>I wonder if ... 2</a:t>
            </a:r>
          </a:p>
          <a:p>
            <a:r>
              <a:rPr lang="en-GB" sz="6400" dirty="0"/>
              <a:t>I’d like to ask God ... </a:t>
            </a:r>
          </a:p>
          <a:p>
            <a:r>
              <a:rPr lang="en-GB" sz="6400" dirty="0"/>
              <a:t>The biggest mystery to me is ... </a:t>
            </a:r>
          </a:p>
          <a:p>
            <a:r>
              <a:rPr lang="en-GB" sz="6400" dirty="0"/>
              <a:t>Humans will always argue about ... </a:t>
            </a:r>
          </a:p>
          <a:p>
            <a:r>
              <a:rPr lang="en-GB" sz="6400" dirty="0"/>
              <a:t>I really disagree with ... </a:t>
            </a:r>
          </a:p>
          <a:p>
            <a:r>
              <a:rPr lang="en-GB" sz="6400" dirty="0"/>
              <a:t>If God is real then ... </a:t>
            </a:r>
          </a:p>
          <a:p>
            <a:r>
              <a:rPr lang="en-GB" sz="6400" dirty="0"/>
              <a:t> If there’s no God, then how ... </a:t>
            </a:r>
          </a:p>
          <a:p>
            <a:r>
              <a:rPr lang="en-GB" sz="6400" dirty="0"/>
              <a:t>I believe in ... </a:t>
            </a:r>
          </a:p>
          <a:p>
            <a:r>
              <a:rPr lang="en-GB" sz="6400" dirty="0"/>
              <a:t>Why ... </a:t>
            </a:r>
          </a:p>
          <a:p>
            <a:r>
              <a:rPr lang="en-GB" sz="6400" dirty="0"/>
              <a:t>And another thing I’d like to say is ...  </a:t>
            </a:r>
          </a:p>
        </p:txBody>
      </p:sp>
    </p:spTree>
    <p:extLst>
      <p:ext uri="{BB962C8B-B14F-4D97-AF65-F5344CB8AC3E}">
        <p14:creationId xmlns:p14="http://schemas.microsoft.com/office/powerpoint/2010/main" val="1654178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CC2F3-9A7D-450D-A17E-772099C6AF9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C85FBC3-C1F3-4371-8803-5945805D9559}"/>
              </a:ext>
            </a:extLst>
          </p:cNvPr>
          <p:cNvSpPr>
            <a:spLocks noGrp="1"/>
          </p:cNvSpPr>
          <p:nvPr>
            <p:ph idx="1"/>
          </p:nvPr>
        </p:nvSpPr>
        <p:spPr>
          <a:xfrm>
            <a:off x="457200" y="2329132"/>
            <a:ext cx="11119449" cy="3690668"/>
          </a:xfrm>
        </p:spPr>
        <p:txBody>
          <a:bodyPr>
            <a:normAutofit fontScale="92500" lnSpcReduction="10000"/>
          </a:bodyPr>
          <a:lstStyle/>
          <a:p>
            <a:r>
              <a:rPr lang="en-GB" dirty="0"/>
              <a:t> I don’t believe in ... </a:t>
            </a:r>
          </a:p>
          <a:p>
            <a:r>
              <a:rPr lang="en-GB" dirty="0"/>
              <a:t>When we die, I think ...  </a:t>
            </a:r>
          </a:p>
          <a:p>
            <a:r>
              <a:rPr lang="en-GB" dirty="0"/>
              <a:t>After we’re dead, I think ... </a:t>
            </a:r>
          </a:p>
          <a:p>
            <a:r>
              <a:rPr lang="en-GB" dirty="0"/>
              <a:t>If I could see the future, I’d look for ... </a:t>
            </a:r>
          </a:p>
          <a:p>
            <a:r>
              <a:rPr lang="en-GB" dirty="0"/>
              <a:t>If I could visit the past, I’d like to ... </a:t>
            </a:r>
          </a:p>
          <a:p>
            <a:r>
              <a:rPr lang="en-GB" dirty="0"/>
              <a:t>There must be a devil because ... </a:t>
            </a:r>
          </a:p>
          <a:p>
            <a:r>
              <a:rPr lang="en-GB" dirty="0"/>
              <a:t> There can’t be a loving God because ... </a:t>
            </a:r>
          </a:p>
          <a:p>
            <a:r>
              <a:rPr lang="en-GB" dirty="0"/>
              <a:t>There’s no devil because ... </a:t>
            </a:r>
          </a:p>
          <a:p>
            <a:r>
              <a:rPr lang="en-GB" dirty="0"/>
              <a:t>We’ll never know ... </a:t>
            </a:r>
          </a:p>
          <a:p>
            <a:r>
              <a:rPr lang="en-GB" dirty="0"/>
              <a:t>If Jesus came back, I think he would ... </a:t>
            </a:r>
          </a:p>
          <a:p>
            <a:endParaRPr lang="en-GB" dirty="0"/>
          </a:p>
        </p:txBody>
      </p:sp>
    </p:spTree>
    <p:extLst>
      <p:ext uri="{BB962C8B-B14F-4D97-AF65-F5344CB8AC3E}">
        <p14:creationId xmlns:p14="http://schemas.microsoft.com/office/powerpoint/2010/main" val="956053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D56B6-EE7D-408A-B59F-AF51B6211DA1}"/>
              </a:ext>
            </a:extLst>
          </p:cNvPr>
          <p:cNvSpPr>
            <a:spLocks noGrp="1"/>
          </p:cNvSpPr>
          <p:nvPr>
            <p:ph type="title"/>
          </p:nvPr>
        </p:nvSpPr>
        <p:spPr>
          <a:xfrm>
            <a:off x="697754" y="973668"/>
            <a:ext cx="9218613" cy="706964"/>
          </a:xfrm>
        </p:spPr>
        <p:txBody>
          <a:bodyPr/>
          <a:lstStyle/>
          <a:p>
            <a:r>
              <a:rPr lang="en-GB" sz="2000" b="1" dirty="0"/>
              <a:t>For younger children who are doing a day about the last days of Jesus, prompts might be story based, for example: </a:t>
            </a:r>
            <a:br>
              <a:rPr lang="en-GB" dirty="0"/>
            </a:br>
            <a:endParaRPr lang="en-GB" dirty="0"/>
          </a:p>
        </p:txBody>
      </p:sp>
      <p:sp>
        <p:nvSpPr>
          <p:cNvPr id="3" name="Content Placeholder 2">
            <a:extLst>
              <a:ext uri="{FF2B5EF4-FFF2-40B4-BE49-F238E27FC236}">
                <a16:creationId xmlns:a16="http://schemas.microsoft.com/office/drawing/2014/main" id="{46EA4D15-FA0F-4BC5-AC3C-A810F1A8A0D8}"/>
              </a:ext>
            </a:extLst>
          </p:cNvPr>
          <p:cNvSpPr>
            <a:spLocks noGrp="1"/>
          </p:cNvSpPr>
          <p:nvPr>
            <p:ph idx="1"/>
          </p:nvPr>
        </p:nvSpPr>
        <p:spPr>
          <a:xfrm>
            <a:off x="697754" y="2451100"/>
            <a:ext cx="9282859" cy="3568700"/>
          </a:xfrm>
        </p:spPr>
        <p:txBody>
          <a:bodyPr>
            <a:normAutofit fontScale="85000" lnSpcReduction="20000"/>
          </a:bodyPr>
          <a:lstStyle/>
          <a:p>
            <a:pPr indent="-285750"/>
            <a:r>
              <a:rPr lang="en-GB" dirty="0"/>
              <a:t>This story reminded me of ..</a:t>
            </a:r>
          </a:p>
          <a:p>
            <a:r>
              <a:rPr lang="en-GB" dirty="0"/>
              <a:t>The best part of the story was ... </a:t>
            </a:r>
          </a:p>
          <a:p>
            <a:r>
              <a:rPr lang="en-GB" dirty="0"/>
              <a:t>The saddest moment was ... </a:t>
            </a:r>
          </a:p>
          <a:p>
            <a:r>
              <a:rPr lang="en-GB" dirty="0"/>
              <a:t>I think Judas was ... </a:t>
            </a:r>
          </a:p>
          <a:p>
            <a:r>
              <a:rPr lang="en-GB" dirty="0"/>
              <a:t>I think Pilate was ...  </a:t>
            </a:r>
          </a:p>
          <a:p>
            <a:r>
              <a:rPr lang="en-GB" dirty="0"/>
              <a:t>My favourite character is ... </a:t>
            </a:r>
          </a:p>
          <a:p>
            <a:r>
              <a:rPr lang="en-GB" dirty="0"/>
              <a:t>If I was filming this story, the actor I’d choose for Jesus is ... because ... </a:t>
            </a:r>
          </a:p>
          <a:p>
            <a:r>
              <a:rPr lang="en-GB" dirty="0"/>
              <a:t>At Easter, my favourite thing is ... </a:t>
            </a:r>
          </a:p>
          <a:p>
            <a:r>
              <a:rPr lang="en-GB" dirty="0"/>
              <a:t>Another festival that is similar to Easter is ... because … </a:t>
            </a:r>
          </a:p>
          <a:p>
            <a:r>
              <a:rPr lang="en-GB" dirty="0"/>
              <a:t>I think the day Jesus died is called ‘Good’ Friday because ...</a:t>
            </a:r>
          </a:p>
          <a:p>
            <a:r>
              <a:rPr lang="en-GB" dirty="0"/>
              <a:t>And so on! </a:t>
            </a:r>
          </a:p>
          <a:p>
            <a:endParaRPr lang="en-GB" dirty="0"/>
          </a:p>
        </p:txBody>
      </p:sp>
    </p:spTree>
    <p:extLst>
      <p:ext uri="{BB962C8B-B14F-4D97-AF65-F5344CB8AC3E}">
        <p14:creationId xmlns:p14="http://schemas.microsoft.com/office/powerpoint/2010/main" val="1957688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540B5-A640-4CEB-8594-340F5E0C5ED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D98D447-8472-44D1-A446-2B8B9AE4184B}"/>
              </a:ext>
            </a:extLst>
          </p:cNvPr>
          <p:cNvSpPr>
            <a:spLocks noGrp="1"/>
          </p:cNvSpPr>
          <p:nvPr>
            <p:ph idx="1"/>
          </p:nvPr>
        </p:nvSpPr>
        <p:spPr>
          <a:xfrm>
            <a:off x="457200" y="2424023"/>
            <a:ext cx="11231592" cy="3595777"/>
          </a:xfrm>
        </p:spPr>
        <p:txBody>
          <a:bodyPr/>
          <a:lstStyle/>
          <a:p>
            <a:r>
              <a:rPr lang="en-GB" dirty="0"/>
              <a:t>Using the ideas pupils generate: Give every pair in the group one of the ‘paper the walls’ sheets to review and report back upon, and three huge fill-in question marks. Ask them to fill the question marks with what they’d like to have answered about the topics they considered. In follow-up sessions to the RE day, or later in the RE week, go back to these questions and explore which ones have been answered or not.  You might attempt to answer a few more at this point… </a:t>
            </a:r>
          </a:p>
        </p:txBody>
      </p:sp>
    </p:spTree>
    <p:extLst>
      <p:ext uri="{BB962C8B-B14F-4D97-AF65-F5344CB8AC3E}">
        <p14:creationId xmlns:p14="http://schemas.microsoft.com/office/powerpoint/2010/main" val="691001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62303-8637-46D0-975B-B7109EBD5405}"/>
              </a:ext>
            </a:extLst>
          </p:cNvPr>
          <p:cNvSpPr>
            <a:spLocks noGrp="1"/>
          </p:cNvSpPr>
          <p:nvPr>
            <p:ph type="title"/>
          </p:nvPr>
        </p:nvSpPr>
        <p:spPr>
          <a:xfrm>
            <a:off x="802258" y="973668"/>
            <a:ext cx="9114110" cy="706964"/>
          </a:xfrm>
        </p:spPr>
        <p:txBody>
          <a:bodyPr/>
          <a:lstStyle/>
          <a:p>
            <a:r>
              <a:rPr lang="en-GB" sz="2400" b="1" dirty="0"/>
              <a:t>Strategy 2: Everybody up: stay standing if... </a:t>
            </a:r>
            <a:br>
              <a:rPr lang="en-GB" dirty="0"/>
            </a:br>
            <a:endParaRPr lang="en-GB" dirty="0"/>
          </a:p>
        </p:txBody>
      </p:sp>
      <p:sp>
        <p:nvSpPr>
          <p:cNvPr id="3" name="Content Placeholder 2">
            <a:extLst>
              <a:ext uri="{FF2B5EF4-FFF2-40B4-BE49-F238E27FC236}">
                <a16:creationId xmlns:a16="http://schemas.microsoft.com/office/drawing/2014/main" id="{D6D2A0AD-5CAA-404E-B897-EA47657F4FF0}"/>
              </a:ext>
            </a:extLst>
          </p:cNvPr>
          <p:cNvSpPr>
            <a:spLocks noGrp="1"/>
          </p:cNvSpPr>
          <p:nvPr>
            <p:ph idx="1"/>
          </p:nvPr>
        </p:nvSpPr>
        <p:spPr>
          <a:xfrm>
            <a:off x="629728" y="2389517"/>
            <a:ext cx="11102197" cy="3630283"/>
          </a:xfrm>
        </p:spPr>
        <p:txBody>
          <a:bodyPr>
            <a:noAutofit/>
          </a:bodyPr>
          <a:lstStyle/>
          <a:p>
            <a:pPr marL="0" indent="0">
              <a:buNone/>
            </a:pPr>
            <a:r>
              <a:rPr lang="en-GB" sz="1400" b="1" dirty="0"/>
              <a:t>This bit of theatrical learning owes a lot to Graham Norton. It’s great for encouraging spoken participation in a big crowd, and making everyone feel they are part of the programme. If you put two or more classes together in a drama space or a hall, this is an excellent opener. A microphone helps everyone to be heard. Ask the audience to all stand, then stay standing if they’ve ever... </a:t>
            </a:r>
            <a:endParaRPr lang="en-GB" sz="1400" dirty="0"/>
          </a:p>
          <a:p>
            <a:r>
              <a:rPr lang="en-GB" sz="1400" dirty="0"/>
              <a:t>Seen someone confront evil bravely? (talk about Jewish resistance to the Nazis) </a:t>
            </a:r>
          </a:p>
          <a:p>
            <a:r>
              <a:rPr lang="en-GB" sz="1400" dirty="0"/>
              <a:t>Hurt or killed an animal and regretted it? (talk about Hindu reverence for all life) </a:t>
            </a:r>
          </a:p>
          <a:p>
            <a:r>
              <a:rPr lang="en-GB" sz="1400" dirty="0"/>
              <a:t>Seen a picture of a starving person, and felt uncomfortable? (talk about religious calls for justice, such as Jesus’ command to love your neighbour, or generosity through </a:t>
            </a:r>
            <a:r>
              <a:rPr lang="en-GB" sz="1400" dirty="0" err="1"/>
              <a:t>Zakah</a:t>
            </a:r>
            <a:r>
              <a:rPr lang="en-GB" sz="1400" dirty="0"/>
              <a:t> in Islam) </a:t>
            </a:r>
          </a:p>
          <a:p>
            <a:r>
              <a:rPr lang="en-GB" sz="1400" dirty="0"/>
              <a:t>Been surprised by someone taking religion very seriously? (talk about commitment in different faiths)  </a:t>
            </a:r>
          </a:p>
          <a:p>
            <a:r>
              <a:rPr lang="en-GB" sz="1400" dirty="0"/>
              <a:t>Had an argument about life after death? (talk about different views of the afterlife) </a:t>
            </a:r>
          </a:p>
          <a:p>
            <a:r>
              <a:rPr lang="en-GB" sz="1400" dirty="0"/>
              <a:t>Changed their mind about a belief? (talk about conversion) </a:t>
            </a:r>
          </a:p>
          <a:p>
            <a:r>
              <a:rPr lang="en-GB" sz="1400" dirty="0"/>
              <a:t>Felt that God was near to them? (talk about religious experience in different traditions) </a:t>
            </a:r>
          </a:p>
          <a:p>
            <a:r>
              <a:rPr lang="en-GB" sz="1400" dirty="0"/>
              <a:t>Had a premonition that came true? (talk about scriptural accounts of visions, dreams of prophecies).  </a:t>
            </a:r>
          </a:p>
          <a:p>
            <a:pPr marL="0" indent="0">
              <a:buNone/>
            </a:pPr>
            <a:endParaRPr lang="en-GB" sz="1400" dirty="0"/>
          </a:p>
        </p:txBody>
      </p:sp>
    </p:spTree>
    <p:extLst>
      <p:ext uri="{BB962C8B-B14F-4D97-AF65-F5344CB8AC3E}">
        <p14:creationId xmlns:p14="http://schemas.microsoft.com/office/powerpoint/2010/main" val="2026231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5CE2B-A3CA-4CB9-9347-D0512E7BABB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18483D8-0607-47D6-9A5D-53C2DF36D05D}"/>
              </a:ext>
            </a:extLst>
          </p:cNvPr>
          <p:cNvSpPr>
            <a:spLocks noGrp="1"/>
          </p:cNvSpPr>
          <p:nvPr>
            <p:ph idx="1"/>
          </p:nvPr>
        </p:nvSpPr>
        <p:spPr>
          <a:xfrm>
            <a:off x="646982" y="2603500"/>
            <a:ext cx="10731260" cy="3416300"/>
          </a:xfrm>
        </p:spPr>
        <p:txBody>
          <a:bodyPr/>
          <a:lstStyle/>
          <a:p>
            <a:pPr marL="0" indent="0">
              <a:buNone/>
            </a:pPr>
            <a:r>
              <a:rPr lang="en-GB" dirty="0"/>
              <a:t>Run round the room with a real or pretend microphone asking questions of those who stay standing. You’ll be amazed: they will talk, laugh and think loads. Feed in big religious ideas and questions as you go. Again, you can choose the statements you use here, and can use these as a way in to the topic for the day. For example, a series of questions around matters of fairness could introduce a day on justice; five statements that introduce key Christian beliefs and ways of living for a day on temptation in Christianity! </a:t>
            </a:r>
          </a:p>
          <a:p>
            <a:endParaRPr lang="en-GB" dirty="0"/>
          </a:p>
        </p:txBody>
      </p:sp>
    </p:spTree>
    <p:extLst>
      <p:ext uri="{BB962C8B-B14F-4D97-AF65-F5344CB8AC3E}">
        <p14:creationId xmlns:p14="http://schemas.microsoft.com/office/powerpoint/2010/main" val="3311062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6412D-01E5-4991-9015-0C667204EE8E}"/>
              </a:ext>
            </a:extLst>
          </p:cNvPr>
          <p:cNvSpPr>
            <a:spLocks noGrp="1"/>
          </p:cNvSpPr>
          <p:nvPr>
            <p:ph type="title"/>
          </p:nvPr>
        </p:nvSpPr>
        <p:spPr>
          <a:xfrm>
            <a:off x="800100" y="973668"/>
            <a:ext cx="9116267" cy="706964"/>
          </a:xfrm>
        </p:spPr>
        <p:txBody>
          <a:bodyPr/>
          <a:lstStyle/>
          <a:p>
            <a:r>
              <a:rPr lang="en-GB" b="1" dirty="0"/>
              <a:t>Updates</a:t>
            </a:r>
          </a:p>
        </p:txBody>
      </p:sp>
      <p:sp>
        <p:nvSpPr>
          <p:cNvPr id="3" name="Content Placeholder 2">
            <a:extLst>
              <a:ext uri="{FF2B5EF4-FFF2-40B4-BE49-F238E27FC236}">
                <a16:creationId xmlns:a16="http://schemas.microsoft.com/office/drawing/2014/main" id="{ADBAA855-86DE-4E28-8E07-44CD175C8DB9}"/>
              </a:ext>
            </a:extLst>
          </p:cNvPr>
          <p:cNvSpPr>
            <a:spLocks noGrp="1"/>
          </p:cNvSpPr>
          <p:nvPr>
            <p:ph idx="1"/>
          </p:nvPr>
        </p:nvSpPr>
        <p:spPr>
          <a:xfrm>
            <a:off x="800100" y="2409825"/>
            <a:ext cx="10439400" cy="3609975"/>
          </a:xfrm>
        </p:spPr>
        <p:txBody>
          <a:bodyPr>
            <a:normAutofit/>
          </a:bodyPr>
          <a:lstStyle/>
          <a:p>
            <a:r>
              <a:rPr lang="en-GB" sz="3200" dirty="0"/>
              <a:t>SIAMS framework</a:t>
            </a:r>
          </a:p>
          <a:p>
            <a:r>
              <a:rPr lang="en-GB" sz="3200" dirty="0"/>
              <a:t>Latest resources</a:t>
            </a:r>
          </a:p>
          <a:p>
            <a:r>
              <a:rPr lang="en-GB" sz="3200" dirty="0"/>
              <a:t>National update</a:t>
            </a:r>
          </a:p>
        </p:txBody>
      </p:sp>
    </p:spTree>
    <p:extLst>
      <p:ext uri="{BB962C8B-B14F-4D97-AF65-F5344CB8AC3E}">
        <p14:creationId xmlns:p14="http://schemas.microsoft.com/office/powerpoint/2010/main" val="72537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19E18-49B6-4351-BEF1-88AB63736F99}"/>
              </a:ext>
            </a:extLst>
          </p:cNvPr>
          <p:cNvSpPr>
            <a:spLocks noGrp="1"/>
          </p:cNvSpPr>
          <p:nvPr>
            <p:ph type="title"/>
          </p:nvPr>
        </p:nvSpPr>
        <p:spPr>
          <a:xfrm>
            <a:off x="560717" y="973668"/>
            <a:ext cx="9355651" cy="706964"/>
          </a:xfrm>
        </p:spPr>
        <p:txBody>
          <a:bodyPr/>
          <a:lstStyle/>
          <a:p>
            <a:r>
              <a:rPr lang="en-GB" sz="2000" b="1" dirty="0"/>
              <a:t>Strategy 3: The Human Bar Graph – an opinion activity to enjoy </a:t>
            </a:r>
            <a:br>
              <a:rPr lang="en-GB" dirty="0"/>
            </a:br>
            <a:endParaRPr lang="en-GB" dirty="0"/>
          </a:p>
        </p:txBody>
      </p:sp>
      <p:sp>
        <p:nvSpPr>
          <p:cNvPr id="3" name="Content Placeholder 2">
            <a:extLst>
              <a:ext uri="{FF2B5EF4-FFF2-40B4-BE49-F238E27FC236}">
                <a16:creationId xmlns:a16="http://schemas.microsoft.com/office/drawing/2014/main" id="{42E61761-BD6A-4190-99F4-8D3E4FB240BA}"/>
              </a:ext>
            </a:extLst>
          </p:cNvPr>
          <p:cNvSpPr>
            <a:spLocks noGrp="1"/>
          </p:cNvSpPr>
          <p:nvPr>
            <p:ph idx="1"/>
          </p:nvPr>
        </p:nvSpPr>
        <p:spPr>
          <a:xfrm>
            <a:off x="465826" y="2406770"/>
            <a:ext cx="11214340" cy="3613030"/>
          </a:xfrm>
        </p:spPr>
        <p:txBody>
          <a:bodyPr>
            <a:normAutofit/>
          </a:bodyPr>
          <a:lstStyle/>
          <a:p>
            <a:pPr marL="0" indent="0">
              <a:buNone/>
            </a:pPr>
            <a:r>
              <a:rPr lang="en-GB" dirty="0"/>
              <a:t>In this strategy, pupils form a Human Bar Graph of opinions about the issue of the day by standing briefly in line with a numbered point on an opinion scale.  </a:t>
            </a:r>
          </a:p>
          <a:p>
            <a:pPr marL="0" indent="0">
              <a:buNone/>
            </a:pPr>
            <a:endParaRPr lang="en-GB" dirty="0"/>
          </a:p>
          <a:p>
            <a:pPr marL="0" indent="0">
              <a:buNone/>
            </a:pPr>
            <a:r>
              <a:rPr lang="en-GB" dirty="0"/>
              <a:t>It illustrates the diversity (and occasionally the unity) of views in the class, enables them to reflect on their spiritual values together and provides opportunities for individual pupils to put themselves in the shoes of someone who holds a different view from their own. Often groups of pupils are far more spiritually alive than they themselves assume. The Human Bar Graph gives an instant picture of spiritual values in a group for the group in about 20 minutes.</a:t>
            </a:r>
          </a:p>
        </p:txBody>
      </p:sp>
    </p:spTree>
    <p:extLst>
      <p:ext uri="{BB962C8B-B14F-4D97-AF65-F5344CB8AC3E}">
        <p14:creationId xmlns:p14="http://schemas.microsoft.com/office/powerpoint/2010/main" val="1287908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22934-7683-48EE-AD06-99565AB09EAF}"/>
              </a:ext>
            </a:extLst>
          </p:cNvPr>
          <p:cNvSpPr>
            <a:spLocks noGrp="1"/>
          </p:cNvSpPr>
          <p:nvPr>
            <p:ph type="title"/>
          </p:nvPr>
        </p:nvSpPr>
        <p:spPr>
          <a:xfrm>
            <a:off x="750498" y="973668"/>
            <a:ext cx="9165869" cy="706964"/>
          </a:xfrm>
        </p:spPr>
        <p:txBody>
          <a:bodyPr/>
          <a:lstStyle/>
          <a:p>
            <a:r>
              <a:rPr lang="en-GB" sz="2800" b="1" dirty="0"/>
              <a:t>Strategy 4: Discussion games</a:t>
            </a:r>
          </a:p>
        </p:txBody>
      </p:sp>
      <p:sp>
        <p:nvSpPr>
          <p:cNvPr id="3" name="Content Placeholder 2">
            <a:extLst>
              <a:ext uri="{FF2B5EF4-FFF2-40B4-BE49-F238E27FC236}">
                <a16:creationId xmlns:a16="http://schemas.microsoft.com/office/drawing/2014/main" id="{0914B0DA-CDA8-4180-BA6C-053676B41F1A}"/>
              </a:ext>
            </a:extLst>
          </p:cNvPr>
          <p:cNvSpPr>
            <a:spLocks noGrp="1"/>
          </p:cNvSpPr>
          <p:nvPr>
            <p:ph idx="1"/>
          </p:nvPr>
        </p:nvSpPr>
        <p:spPr>
          <a:xfrm>
            <a:off x="704490" y="2355010"/>
            <a:ext cx="10783019" cy="4002657"/>
          </a:xfrm>
        </p:spPr>
        <p:txBody>
          <a:bodyPr>
            <a:normAutofit fontScale="77500" lnSpcReduction="20000"/>
          </a:bodyPr>
          <a:lstStyle/>
          <a:p>
            <a:pPr marL="0" indent="0">
              <a:buNone/>
            </a:pPr>
            <a:r>
              <a:rPr lang="en-GB" b="1" dirty="0"/>
              <a:t>A Big RE day often benefits from a structured discussion, enabling everyone involved to share their own ideas in a small group. RE Today publishes a number of board games to facilitate a group of four in discussing big issues, usable for pupils aged 8–18. </a:t>
            </a:r>
          </a:p>
          <a:p>
            <a:pPr marL="0" indent="0">
              <a:buNone/>
            </a:pPr>
            <a:r>
              <a:rPr lang="en-GB" b="1" dirty="0"/>
              <a:t>These include: </a:t>
            </a:r>
          </a:p>
          <a:p>
            <a:pPr marL="0" indent="0">
              <a:buNone/>
            </a:pPr>
            <a:r>
              <a:rPr lang="en-GB" dirty="0"/>
              <a:t>‘Beyond Belief’ – a ranking activity about religious and spiritual beliefs </a:t>
            </a:r>
          </a:p>
          <a:p>
            <a:pPr marL="0" indent="0">
              <a:buNone/>
            </a:pPr>
            <a:r>
              <a:rPr lang="en-GB" dirty="0"/>
              <a:t>‘The Worst Thing in the World’ – a game about evil  </a:t>
            </a:r>
          </a:p>
          <a:p>
            <a:pPr marL="0" indent="0">
              <a:buNone/>
            </a:pPr>
            <a:r>
              <a:rPr lang="en-GB" dirty="0"/>
              <a:t>The Values Game – in which moral qualities are sorted </a:t>
            </a:r>
          </a:p>
          <a:p>
            <a:pPr marL="0" indent="0">
              <a:buNone/>
            </a:pPr>
            <a:r>
              <a:rPr lang="en-GB" dirty="0"/>
              <a:t>What’s it Worth? – where cash values are given to non-material items </a:t>
            </a:r>
          </a:p>
          <a:p>
            <a:pPr marL="0" indent="0">
              <a:buNone/>
            </a:pPr>
            <a:r>
              <a:rPr lang="en-GB" dirty="0"/>
              <a:t>The Values Auction – in which teams of young people ‘buy’ the values that matter to them </a:t>
            </a:r>
          </a:p>
          <a:p>
            <a:pPr marL="0" indent="0">
              <a:buNone/>
            </a:pPr>
            <a:r>
              <a:rPr lang="en-GB" dirty="0"/>
              <a:t>‘Everyone’s Committed’ – where commitments of different kinds are sorted and ranked  </a:t>
            </a:r>
          </a:p>
          <a:p>
            <a:pPr marL="0" indent="0">
              <a:buNone/>
            </a:pPr>
            <a:r>
              <a:rPr lang="en-GB" dirty="0"/>
              <a:t>The Trading Values Game – which forces pupils to make some often tricky decisions: would they rather have peace or generosity? Good looks or success? Love or hope?</a:t>
            </a:r>
          </a:p>
          <a:p>
            <a:pPr marL="0" indent="0">
              <a:buNone/>
            </a:pPr>
            <a:r>
              <a:rPr lang="en-GB" dirty="0"/>
              <a:t> </a:t>
            </a:r>
          </a:p>
          <a:p>
            <a:pPr marL="0" indent="0">
              <a:buNone/>
            </a:pPr>
            <a:r>
              <a:rPr lang="en-GB" b="1" dirty="0"/>
              <a:t>If you are an RE today member, these games are available to you free. Most of these games have been published in one of our curriculum booklets – contact RE Today for details. </a:t>
            </a:r>
          </a:p>
        </p:txBody>
      </p:sp>
    </p:spTree>
    <p:extLst>
      <p:ext uri="{BB962C8B-B14F-4D97-AF65-F5344CB8AC3E}">
        <p14:creationId xmlns:p14="http://schemas.microsoft.com/office/powerpoint/2010/main" val="63122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9FCE4-3B71-4826-862E-CE62493A8D47}"/>
              </a:ext>
            </a:extLst>
          </p:cNvPr>
          <p:cNvSpPr>
            <a:spLocks noGrp="1"/>
          </p:cNvSpPr>
          <p:nvPr>
            <p:ph type="title"/>
          </p:nvPr>
        </p:nvSpPr>
        <p:spPr>
          <a:xfrm>
            <a:off x="681487" y="1354347"/>
            <a:ext cx="9234881" cy="326285"/>
          </a:xfrm>
        </p:spPr>
        <p:txBody>
          <a:bodyPr/>
          <a:lstStyle/>
          <a:p>
            <a:r>
              <a:rPr lang="en-GB" sz="2000" b="1" dirty="0"/>
              <a:t>Strategy 5: Getting creative: art, video, sculpture, drama, dance, music and more </a:t>
            </a:r>
            <a:br>
              <a:rPr lang="en-GB" dirty="0"/>
            </a:br>
            <a:endParaRPr lang="en-GB" dirty="0"/>
          </a:p>
        </p:txBody>
      </p:sp>
      <p:sp>
        <p:nvSpPr>
          <p:cNvPr id="3" name="Content Placeholder 2">
            <a:extLst>
              <a:ext uri="{FF2B5EF4-FFF2-40B4-BE49-F238E27FC236}">
                <a16:creationId xmlns:a16="http://schemas.microsoft.com/office/drawing/2014/main" id="{710350F3-6BB9-497A-AA8D-ADD77D6CDD2A}"/>
              </a:ext>
            </a:extLst>
          </p:cNvPr>
          <p:cNvSpPr>
            <a:spLocks noGrp="1"/>
          </p:cNvSpPr>
          <p:nvPr>
            <p:ph idx="1"/>
          </p:nvPr>
        </p:nvSpPr>
        <p:spPr>
          <a:xfrm>
            <a:off x="577970" y="2603500"/>
            <a:ext cx="11059064" cy="3416300"/>
          </a:xfrm>
        </p:spPr>
        <p:txBody>
          <a:bodyPr>
            <a:normAutofit/>
          </a:bodyPr>
          <a:lstStyle/>
          <a:p>
            <a:pPr marL="0" indent="0">
              <a:buNone/>
            </a:pPr>
            <a:r>
              <a:rPr lang="en-GB" dirty="0"/>
              <a:t>Big RE usually benefits from a creative teamwork task. Allow 60–90 minutes, and create a way of sharing work with others. Ask pupils to make a ‘perfect street’ for people from different religions to live on together. Or a logo for RE. Or a model of what would happen if the Buddha or Jesus came to the Asda or Aldi near us. Or an image of heaven and an image of hell. Always provide a simple but usable supply of paper, stickies, tissue, collage materials, and so on, to enable interesting work, and set high expectations. Pupils very often report that this is their favourite part of the day.  </a:t>
            </a:r>
          </a:p>
          <a:p>
            <a:pPr marL="0" indent="0">
              <a:buNone/>
            </a:pPr>
            <a:endParaRPr lang="en-GB" dirty="0"/>
          </a:p>
        </p:txBody>
      </p:sp>
    </p:spTree>
    <p:extLst>
      <p:ext uri="{BB962C8B-B14F-4D97-AF65-F5344CB8AC3E}">
        <p14:creationId xmlns:p14="http://schemas.microsoft.com/office/powerpoint/2010/main" val="3718601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DAC9F-CAD3-4F02-86CC-DD253891E667}"/>
              </a:ext>
            </a:extLst>
          </p:cNvPr>
          <p:cNvSpPr>
            <a:spLocks noGrp="1"/>
          </p:cNvSpPr>
          <p:nvPr>
            <p:ph type="title"/>
          </p:nvPr>
        </p:nvSpPr>
        <p:spPr>
          <a:xfrm>
            <a:off x="715992" y="973668"/>
            <a:ext cx="9200375" cy="706964"/>
          </a:xfrm>
        </p:spPr>
        <p:txBody>
          <a:bodyPr/>
          <a:lstStyle/>
          <a:p>
            <a:r>
              <a:rPr lang="en-GB" sz="2800" b="1" dirty="0"/>
              <a:t>Tasks that are tried and tested include:</a:t>
            </a:r>
          </a:p>
        </p:txBody>
      </p:sp>
      <p:sp>
        <p:nvSpPr>
          <p:cNvPr id="3" name="Content Placeholder 2">
            <a:extLst>
              <a:ext uri="{FF2B5EF4-FFF2-40B4-BE49-F238E27FC236}">
                <a16:creationId xmlns:a16="http://schemas.microsoft.com/office/drawing/2014/main" id="{6240BF8B-327A-4739-9EA2-84DF4BC61A44}"/>
              </a:ext>
            </a:extLst>
          </p:cNvPr>
          <p:cNvSpPr>
            <a:spLocks noGrp="1"/>
          </p:cNvSpPr>
          <p:nvPr>
            <p:ph idx="1"/>
          </p:nvPr>
        </p:nvSpPr>
        <p:spPr>
          <a:xfrm>
            <a:off x="715992" y="2372264"/>
            <a:ext cx="10601865" cy="3647536"/>
          </a:xfrm>
        </p:spPr>
        <p:txBody>
          <a:bodyPr/>
          <a:lstStyle/>
          <a:p>
            <a:r>
              <a:rPr lang="en-GB" dirty="0"/>
              <a:t>Make a rainbow of respect or a rainbow of hope </a:t>
            </a:r>
          </a:p>
          <a:p>
            <a:r>
              <a:rPr lang="en-GB" dirty="0"/>
              <a:t>Take a big question, and make a visual representation of two different answers </a:t>
            </a:r>
          </a:p>
          <a:p>
            <a:r>
              <a:rPr lang="en-GB" dirty="0"/>
              <a:t>Create, in a group, six clay model heads or six drawings of faces of the emotions of the </a:t>
            </a:r>
            <a:r>
              <a:rPr lang="en-GB" dirty="0" err="1"/>
              <a:t>Divali</a:t>
            </a:r>
            <a:r>
              <a:rPr lang="en-GB" dirty="0"/>
              <a:t> story, or the Easter story </a:t>
            </a:r>
          </a:p>
          <a:p>
            <a:r>
              <a:rPr lang="en-GB" dirty="0"/>
              <a:t>Design and build a ‘bridge between religions’ showing what makes tolerance and respect possible </a:t>
            </a:r>
          </a:p>
          <a:p>
            <a:r>
              <a:rPr lang="en-GB" dirty="0"/>
              <a:t>Create an image of ‘The Perfect Britain’ </a:t>
            </a:r>
          </a:p>
          <a:p>
            <a:r>
              <a:rPr lang="en-GB" dirty="0"/>
              <a:t>Design and build a wedding canopy, like the one Jewish people use, decorated with all the things that you think make a marriage good.</a:t>
            </a:r>
          </a:p>
          <a:p>
            <a:endParaRPr lang="en-GB" dirty="0"/>
          </a:p>
        </p:txBody>
      </p:sp>
    </p:spTree>
    <p:extLst>
      <p:ext uri="{BB962C8B-B14F-4D97-AF65-F5344CB8AC3E}">
        <p14:creationId xmlns:p14="http://schemas.microsoft.com/office/powerpoint/2010/main" val="1786443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95321-328F-4031-8C48-2FC104326EC7}"/>
              </a:ext>
            </a:extLst>
          </p:cNvPr>
          <p:cNvSpPr>
            <a:spLocks noGrp="1"/>
          </p:cNvSpPr>
          <p:nvPr>
            <p:ph type="title"/>
          </p:nvPr>
        </p:nvSpPr>
        <p:spPr>
          <a:xfrm>
            <a:off x="629728" y="973668"/>
            <a:ext cx="9286639" cy="706964"/>
          </a:xfrm>
        </p:spPr>
        <p:txBody>
          <a:bodyPr/>
          <a:lstStyle/>
          <a:p>
            <a:r>
              <a:rPr lang="en-GB" sz="2800" b="1" dirty="0"/>
              <a:t>Strategy 6: Finishing off your big RE day/week</a:t>
            </a:r>
          </a:p>
        </p:txBody>
      </p:sp>
      <p:sp>
        <p:nvSpPr>
          <p:cNvPr id="3" name="Content Placeholder 2">
            <a:extLst>
              <a:ext uri="{FF2B5EF4-FFF2-40B4-BE49-F238E27FC236}">
                <a16:creationId xmlns:a16="http://schemas.microsoft.com/office/drawing/2014/main" id="{9BF43367-A649-4919-A77D-2447A6FB6C4D}"/>
              </a:ext>
            </a:extLst>
          </p:cNvPr>
          <p:cNvSpPr>
            <a:spLocks noGrp="1"/>
          </p:cNvSpPr>
          <p:nvPr>
            <p:ph idx="1"/>
          </p:nvPr>
        </p:nvSpPr>
        <p:spPr>
          <a:xfrm>
            <a:off x="629728" y="2458528"/>
            <a:ext cx="10981427" cy="3561272"/>
          </a:xfrm>
        </p:spPr>
        <p:txBody>
          <a:bodyPr/>
          <a:lstStyle/>
          <a:p>
            <a:pPr marL="0" indent="0">
              <a:buNone/>
            </a:pPr>
            <a:r>
              <a:rPr lang="en-GB" dirty="0"/>
              <a:t>It’s important that the Big RE day doesn’t fizzle out. Plan a strong finish to the day, and some follow up which will make the learning purposeful, build the status of RE and share the inspirational work they have done. Here are some examples of purposeful ways of expressing what pupils have learned.</a:t>
            </a:r>
          </a:p>
        </p:txBody>
      </p:sp>
    </p:spTree>
    <p:extLst>
      <p:ext uri="{BB962C8B-B14F-4D97-AF65-F5344CB8AC3E}">
        <p14:creationId xmlns:p14="http://schemas.microsoft.com/office/powerpoint/2010/main" val="4119639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71E23-A18A-4C4A-AD85-EF4DF56CC7E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23A7C67-C9FB-40E4-8A4E-3CA126B0D586}"/>
              </a:ext>
            </a:extLst>
          </p:cNvPr>
          <p:cNvSpPr>
            <a:spLocks noGrp="1"/>
          </p:cNvSpPr>
          <p:nvPr>
            <p:ph idx="1"/>
          </p:nvPr>
        </p:nvSpPr>
        <p:spPr>
          <a:xfrm>
            <a:off x="612475" y="2603500"/>
            <a:ext cx="10886535" cy="3416300"/>
          </a:xfrm>
        </p:spPr>
        <p:txBody>
          <a:bodyPr>
            <a:normAutofit/>
          </a:bodyPr>
          <a:lstStyle/>
          <a:p>
            <a:r>
              <a:rPr lang="en-GB" sz="2800" dirty="0"/>
              <a:t>Write a story or play to teach that ... </a:t>
            </a:r>
          </a:p>
          <a:p>
            <a:r>
              <a:rPr lang="en-GB" sz="2800" dirty="0"/>
              <a:t>Simulate a decision-making meeting ... </a:t>
            </a:r>
          </a:p>
          <a:p>
            <a:r>
              <a:rPr lang="en-GB" sz="2800" dirty="0"/>
              <a:t>Write a blog or ‘twitter’ comment ...</a:t>
            </a:r>
          </a:p>
          <a:p>
            <a:r>
              <a:rPr lang="en-GB" sz="2800" dirty="0"/>
              <a:t>Write a blog or ‘twitter’ comment ...</a:t>
            </a:r>
          </a:p>
          <a:p>
            <a:r>
              <a:rPr lang="en-GB" sz="2800" dirty="0"/>
              <a:t>Sacred space in the classroom or sacred space in the school ... </a:t>
            </a:r>
          </a:p>
        </p:txBody>
      </p:sp>
    </p:spTree>
    <p:extLst>
      <p:ext uri="{BB962C8B-B14F-4D97-AF65-F5344CB8AC3E}">
        <p14:creationId xmlns:p14="http://schemas.microsoft.com/office/powerpoint/2010/main" val="5672544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6D67D-0669-4353-BDDE-030162521B39}"/>
              </a:ext>
            </a:extLst>
          </p:cNvPr>
          <p:cNvSpPr>
            <a:spLocks noGrp="1"/>
          </p:cNvSpPr>
          <p:nvPr>
            <p:ph type="title"/>
          </p:nvPr>
        </p:nvSpPr>
        <p:spPr>
          <a:xfrm>
            <a:off x="621102" y="973668"/>
            <a:ext cx="9295265" cy="706964"/>
          </a:xfrm>
        </p:spPr>
        <p:txBody>
          <a:bodyPr/>
          <a:lstStyle/>
          <a:p>
            <a:r>
              <a:rPr lang="en-GB" sz="3200" b="1" dirty="0"/>
              <a:t>Why not try ...?</a:t>
            </a:r>
          </a:p>
        </p:txBody>
      </p:sp>
      <p:sp>
        <p:nvSpPr>
          <p:cNvPr id="3" name="Content Placeholder 2">
            <a:extLst>
              <a:ext uri="{FF2B5EF4-FFF2-40B4-BE49-F238E27FC236}">
                <a16:creationId xmlns:a16="http://schemas.microsoft.com/office/drawing/2014/main" id="{23CA71B8-8105-4D79-8C3B-0CBE19ACDFFC}"/>
              </a:ext>
            </a:extLst>
          </p:cNvPr>
          <p:cNvSpPr>
            <a:spLocks noGrp="1"/>
          </p:cNvSpPr>
          <p:nvPr>
            <p:ph idx="1"/>
          </p:nvPr>
        </p:nvSpPr>
        <p:spPr>
          <a:xfrm>
            <a:off x="517584" y="2363638"/>
            <a:ext cx="10912415" cy="3656162"/>
          </a:xfrm>
        </p:spPr>
        <p:txBody>
          <a:bodyPr>
            <a:normAutofit fontScale="92500" lnSpcReduction="20000"/>
          </a:bodyPr>
          <a:lstStyle/>
          <a:p>
            <a:r>
              <a:rPr lang="en-GB" dirty="0"/>
              <a:t>Taking a problem (school, community, national, global) and producing a range of solutions   Preparing questions for a visitor  </a:t>
            </a:r>
          </a:p>
          <a:p>
            <a:r>
              <a:rPr lang="en-GB" dirty="0"/>
              <a:t>Organising and carrying out a video conference with ... </a:t>
            </a:r>
          </a:p>
          <a:p>
            <a:r>
              <a:rPr lang="en-GB" dirty="0"/>
              <a:t>Producing a booklet for a new class member e.g. guide to help them to settle down quickly</a:t>
            </a:r>
          </a:p>
          <a:p>
            <a:r>
              <a:rPr lang="en-GB" dirty="0"/>
              <a:t>Campaigning for ...  </a:t>
            </a:r>
          </a:p>
          <a:p>
            <a:r>
              <a:rPr lang="en-GB" dirty="0"/>
              <a:t>Raising money for ...  </a:t>
            </a:r>
          </a:p>
          <a:p>
            <a:r>
              <a:rPr lang="en-GB" dirty="0"/>
              <a:t>An exhibition  </a:t>
            </a:r>
          </a:p>
          <a:p>
            <a:r>
              <a:rPr lang="en-GB" dirty="0"/>
              <a:t>A performance in assembly  </a:t>
            </a:r>
          </a:p>
          <a:p>
            <a:r>
              <a:rPr lang="en-GB" dirty="0"/>
              <a:t>A presentation to partner class  </a:t>
            </a:r>
          </a:p>
          <a:p>
            <a:r>
              <a:rPr lang="en-GB" dirty="0"/>
              <a:t>Writing a letter to the local paper/council/place of worship  </a:t>
            </a:r>
          </a:p>
          <a:p>
            <a:r>
              <a:rPr lang="en-GB" dirty="0"/>
              <a:t>Creating a book of poetry. </a:t>
            </a:r>
          </a:p>
        </p:txBody>
      </p:sp>
    </p:spTree>
    <p:extLst>
      <p:ext uri="{BB962C8B-B14F-4D97-AF65-F5344CB8AC3E}">
        <p14:creationId xmlns:p14="http://schemas.microsoft.com/office/powerpoint/2010/main" val="3297001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B0008-14F9-4428-BBFD-345A785D767D}"/>
              </a:ext>
            </a:extLst>
          </p:cNvPr>
          <p:cNvSpPr>
            <a:spLocks noGrp="1"/>
          </p:cNvSpPr>
          <p:nvPr>
            <p:ph type="title"/>
          </p:nvPr>
        </p:nvSpPr>
        <p:spPr>
          <a:xfrm>
            <a:off x="664234" y="973668"/>
            <a:ext cx="9252133" cy="706964"/>
          </a:xfrm>
        </p:spPr>
        <p:txBody>
          <a:bodyPr/>
          <a:lstStyle/>
          <a:p>
            <a:r>
              <a:rPr lang="en-GB" sz="2400" b="1" dirty="0"/>
              <a:t>How do you plan Big RE? Aims and intentions </a:t>
            </a:r>
            <a:br>
              <a:rPr lang="en-GB" sz="2400" b="1" dirty="0"/>
            </a:br>
            <a:r>
              <a:rPr lang="en-GB" sz="2400" b="1" dirty="0"/>
              <a:t>Steps for planning a successful Big RE experience </a:t>
            </a:r>
          </a:p>
        </p:txBody>
      </p:sp>
      <p:sp>
        <p:nvSpPr>
          <p:cNvPr id="3" name="Content Placeholder 2">
            <a:extLst>
              <a:ext uri="{FF2B5EF4-FFF2-40B4-BE49-F238E27FC236}">
                <a16:creationId xmlns:a16="http://schemas.microsoft.com/office/drawing/2014/main" id="{63B7AB6F-7780-4355-9FF8-4ED866FB3C4F}"/>
              </a:ext>
            </a:extLst>
          </p:cNvPr>
          <p:cNvSpPr>
            <a:spLocks noGrp="1"/>
          </p:cNvSpPr>
          <p:nvPr>
            <p:ph idx="1"/>
          </p:nvPr>
        </p:nvSpPr>
        <p:spPr>
          <a:xfrm>
            <a:off x="664234" y="2527540"/>
            <a:ext cx="10800272" cy="3492260"/>
          </a:xfrm>
        </p:spPr>
        <p:txBody>
          <a:bodyPr>
            <a:normAutofit/>
          </a:bodyPr>
          <a:lstStyle/>
          <a:p>
            <a:pPr marL="0" indent="0">
              <a:buNone/>
            </a:pPr>
            <a:r>
              <a:rPr lang="en-GB" sz="3600" b="1" dirty="0"/>
              <a:t>Step 1: </a:t>
            </a:r>
            <a:r>
              <a:rPr lang="en-GB" sz="3600" dirty="0"/>
              <a:t>Key question or concept </a:t>
            </a:r>
          </a:p>
          <a:p>
            <a:pPr marL="0" indent="0">
              <a:buNone/>
            </a:pPr>
            <a:r>
              <a:rPr lang="en-GB" sz="3600" b="1" dirty="0"/>
              <a:t>Step 2: </a:t>
            </a:r>
            <a:r>
              <a:rPr lang="en-GB" sz="3600" dirty="0"/>
              <a:t>Which religion(s)? </a:t>
            </a:r>
          </a:p>
          <a:p>
            <a:pPr marL="0" indent="0">
              <a:buNone/>
            </a:pPr>
            <a:r>
              <a:rPr lang="en-GB" sz="3600" b="1" dirty="0"/>
              <a:t>Step 3: </a:t>
            </a:r>
            <a:r>
              <a:rPr lang="en-GB" sz="3600" dirty="0"/>
              <a:t>Learning outcomes </a:t>
            </a:r>
          </a:p>
          <a:p>
            <a:pPr marL="0" indent="0">
              <a:buNone/>
            </a:pPr>
            <a:r>
              <a:rPr lang="en-GB" sz="3600" b="1" dirty="0"/>
              <a:t>Step 4: </a:t>
            </a:r>
            <a:r>
              <a:rPr lang="en-GB" sz="3600" dirty="0"/>
              <a:t>Links to other learning </a:t>
            </a:r>
          </a:p>
          <a:p>
            <a:pPr marL="0" indent="0">
              <a:buNone/>
            </a:pPr>
            <a:r>
              <a:rPr lang="en-GB" sz="3600" b="1" dirty="0"/>
              <a:t>Step 5: </a:t>
            </a:r>
            <a:r>
              <a:rPr lang="en-GB" sz="3600" dirty="0"/>
              <a:t>Learning experiences </a:t>
            </a:r>
          </a:p>
        </p:txBody>
      </p:sp>
    </p:spTree>
    <p:extLst>
      <p:ext uri="{BB962C8B-B14F-4D97-AF65-F5344CB8AC3E}">
        <p14:creationId xmlns:p14="http://schemas.microsoft.com/office/powerpoint/2010/main" val="141198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ECD22-88E5-487E-A972-1DF5C33BB813}"/>
              </a:ext>
            </a:extLst>
          </p:cNvPr>
          <p:cNvSpPr>
            <a:spLocks noGrp="1"/>
          </p:cNvSpPr>
          <p:nvPr>
            <p:ph type="title"/>
          </p:nvPr>
        </p:nvSpPr>
        <p:spPr>
          <a:xfrm>
            <a:off x="623088" y="973668"/>
            <a:ext cx="9293280" cy="706964"/>
          </a:xfrm>
        </p:spPr>
        <p:txBody>
          <a:bodyPr/>
          <a:lstStyle/>
          <a:p>
            <a:r>
              <a:rPr lang="en-GB" b="1" dirty="0"/>
              <a:t>Resources</a:t>
            </a:r>
          </a:p>
        </p:txBody>
      </p:sp>
      <p:sp>
        <p:nvSpPr>
          <p:cNvPr id="3" name="Content Placeholder 2">
            <a:extLst>
              <a:ext uri="{FF2B5EF4-FFF2-40B4-BE49-F238E27FC236}">
                <a16:creationId xmlns:a16="http://schemas.microsoft.com/office/drawing/2014/main" id="{C7F68E74-4EEA-4818-94FF-405F85255268}"/>
              </a:ext>
            </a:extLst>
          </p:cNvPr>
          <p:cNvSpPr>
            <a:spLocks noGrp="1"/>
          </p:cNvSpPr>
          <p:nvPr>
            <p:ph idx="1"/>
          </p:nvPr>
        </p:nvSpPr>
        <p:spPr>
          <a:xfrm>
            <a:off x="623087" y="2362874"/>
            <a:ext cx="11077995" cy="3656926"/>
          </a:xfrm>
        </p:spPr>
        <p:txBody>
          <a:bodyPr/>
          <a:lstStyle/>
          <a:p>
            <a:pPr marL="0" indent="0">
              <a:buNone/>
            </a:pPr>
            <a:r>
              <a:rPr lang="en-GB" b="1" dirty="0"/>
              <a:t>RE Today:</a:t>
            </a:r>
          </a:p>
          <a:p>
            <a:pPr marL="0" indent="0">
              <a:buNone/>
            </a:pPr>
            <a:endParaRPr lang="en-GB" b="1" dirty="0"/>
          </a:p>
          <a:p>
            <a:r>
              <a:rPr lang="en-GB" b="1" dirty="0"/>
              <a:t>Say hello to….  Pamela Draycott.  £30.00</a:t>
            </a:r>
          </a:p>
          <a:p>
            <a:pPr marL="0" indent="0">
              <a:buNone/>
            </a:pPr>
            <a:r>
              <a:rPr lang="en-GB" dirty="0"/>
              <a:t>This series introduces your EYFS pupils to six children form different backgrounds and allows them to encounter their beliefs and practices.  This resource offers practical ideas and strategies to encourage speaking, listening and reflection.</a:t>
            </a:r>
          </a:p>
          <a:p>
            <a:r>
              <a:rPr lang="en-GB" b="1" dirty="0"/>
              <a:t>Share a story with… Lat Blaylock, Fiona Moss, Stephen </a:t>
            </a:r>
            <a:r>
              <a:rPr lang="en-GB" b="1" dirty="0" err="1"/>
              <a:t>Pett</a:t>
            </a:r>
            <a:r>
              <a:rPr lang="en-GB" b="1" dirty="0"/>
              <a:t>.  EYFS/KS1.  £45.00</a:t>
            </a:r>
          </a:p>
          <a:p>
            <a:pPr marL="0" indent="0">
              <a:buNone/>
            </a:pPr>
            <a:r>
              <a:rPr lang="en-GB" dirty="0"/>
              <a:t>Six children tell six great, interactive stories from six religions, introducing your pupils to their faith, festivals, important stories and their places of worship</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79975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D666B-B4A9-4CA0-A4C9-297843C645F8}"/>
              </a:ext>
            </a:extLst>
          </p:cNvPr>
          <p:cNvSpPr>
            <a:spLocks noGrp="1"/>
          </p:cNvSpPr>
          <p:nvPr>
            <p:ph type="title"/>
          </p:nvPr>
        </p:nvSpPr>
        <p:spPr>
          <a:xfrm>
            <a:off x="655456" y="973668"/>
            <a:ext cx="9260912" cy="706964"/>
          </a:xfrm>
        </p:spPr>
        <p:txBody>
          <a:bodyPr/>
          <a:lstStyle/>
          <a:p>
            <a:r>
              <a:rPr lang="en-GB" b="1" dirty="0"/>
              <a:t>Resources</a:t>
            </a:r>
          </a:p>
        </p:txBody>
      </p:sp>
      <p:sp>
        <p:nvSpPr>
          <p:cNvPr id="3" name="Content Placeholder 2">
            <a:extLst>
              <a:ext uri="{FF2B5EF4-FFF2-40B4-BE49-F238E27FC236}">
                <a16:creationId xmlns:a16="http://schemas.microsoft.com/office/drawing/2014/main" id="{EA400E37-D710-41C9-AF40-9A3234B90FD8}"/>
              </a:ext>
            </a:extLst>
          </p:cNvPr>
          <p:cNvSpPr>
            <a:spLocks noGrp="1"/>
          </p:cNvSpPr>
          <p:nvPr>
            <p:ph idx="1"/>
          </p:nvPr>
        </p:nvSpPr>
        <p:spPr>
          <a:xfrm>
            <a:off x="655455" y="2603500"/>
            <a:ext cx="10948523" cy="3416300"/>
          </a:xfrm>
        </p:spPr>
        <p:txBody>
          <a:bodyPr/>
          <a:lstStyle/>
          <a:p>
            <a:r>
              <a:rPr lang="en-GB" b="1" dirty="0"/>
              <a:t>BBC EYFS/KS 1:  </a:t>
            </a:r>
            <a:r>
              <a:rPr lang="en-GB" dirty="0"/>
              <a:t>Religions of the World is a series of ten animated ‘</a:t>
            </a:r>
            <a:r>
              <a:rPr lang="en-GB" dirty="0" err="1"/>
              <a:t>Octonaut</a:t>
            </a:r>
            <a:r>
              <a:rPr lang="en-GB" dirty="0"/>
              <a:t>-style’ stories from six different world religions.  The BBC commissioned the programmes, and RE Today’s Lat Blaylock worked as their adviser for the short series.</a:t>
            </a:r>
          </a:p>
          <a:p>
            <a:pPr marL="0" indent="0">
              <a:buNone/>
            </a:pPr>
            <a:r>
              <a:rPr lang="en-GB" dirty="0"/>
              <a:t>     Go to </a:t>
            </a:r>
            <a:r>
              <a:rPr lang="en-GB" dirty="0">
                <a:hlinkClick r:id="rId2"/>
              </a:rPr>
              <a:t>www.natre.org.uk/religions-of-the-world</a:t>
            </a:r>
            <a:r>
              <a:rPr lang="en-GB" dirty="0"/>
              <a:t> to access these FREE.</a:t>
            </a:r>
          </a:p>
          <a:p>
            <a:pPr marL="0" indent="0">
              <a:buNone/>
            </a:pPr>
            <a:endParaRPr lang="en-GB" dirty="0"/>
          </a:p>
          <a:p>
            <a:pPr marL="0" indent="0">
              <a:buNone/>
            </a:pPr>
            <a:r>
              <a:rPr lang="en-GB" dirty="0"/>
              <a:t>Teaching notes are currently available to NATRE members only.  Emails us at </a:t>
            </a:r>
            <a:r>
              <a:rPr lang="en-GB" dirty="0">
                <a:hlinkClick r:id="rId3"/>
              </a:rPr>
              <a:t>admin@natre.org.uk</a:t>
            </a:r>
            <a:r>
              <a:rPr lang="en-GB" dirty="0"/>
              <a:t> to find out how you cane become a NATRE member so that you care receive the free notes too!</a:t>
            </a:r>
          </a:p>
        </p:txBody>
      </p:sp>
    </p:spTree>
    <p:extLst>
      <p:ext uri="{BB962C8B-B14F-4D97-AF65-F5344CB8AC3E}">
        <p14:creationId xmlns:p14="http://schemas.microsoft.com/office/powerpoint/2010/main" val="4289767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13A60-E4F8-47D2-A113-26D9B39F2E83}"/>
              </a:ext>
            </a:extLst>
          </p:cNvPr>
          <p:cNvSpPr>
            <a:spLocks noGrp="1"/>
          </p:cNvSpPr>
          <p:nvPr>
            <p:ph type="title"/>
          </p:nvPr>
        </p:nvSpPr>
        <p:spPr>
          <a:xfrm>
            <a:off x="712100" y="973668"/>
            <a:ext cx="9204268" cy="706964"/>
          </a:xfrm>
        </p:spPr>
        <p:txBody>
          <a:bodyPr/>
          <a:lstStyle/>
          <a:p>
            <a:r>
              <a:rPr lang="en-GB" b="1" dirty="0"/>
              <a:t>Resources</a:t>
            </a:r>
          </a:p>
        </p:txBody>
      </p:sp>
      <p:sp>
        <p:nvSpPr>
          <p:cNvPr id="3" name="Content Placeholder 2">
            <a:extLst>
              <a:ext uri="{FF2B5EF4-FFF2-40B4-BE49-F238E27FC236}">
                <a16:creationId xmlns:a16="http://schemas.microsoft.com/office/drawing/2014/main" id="{462790EE-CFD2-404C-9091-CBBA25E4C303}"/>
              </a:ext>
            </a:extLst>
          </p:cNvPr>
          <p:cNvSpPr>
            <a:spLocks noGrp="1"/>
          </p:cNvSpPr>
          <p:nvPr>
            <p:ph idx="1"/>
          </p:nvPr>
        </p:nvSpPr>
        <p:spPr>
          <a:xfrm>
            <a:off x="623088" y="2330506"/>
            <a:ext cx="10964708" cy="4167398"/>
          </a:xfrm>
        </p:spPr>
        <p:txBody>
          <a:bodyPr>
            <a:normAutofit fontScale="92500" lnSpcReduction="10000"/>
          </a:bodyPr>
          <a:lstStyle/>
          <a:p>
            <a:r>
              <a:rPr lang="en-GB" b="1" dirty="0"/>
              <a:t>Big RE (PDF).  </a:t>
            </a:r>
            <a:r>
              <a:rPr lang="en-GB" dirty="0"/>
              <a:t>Lat Blaylock, Fiona Moss, Stephen </a:t>
            </a:r>
            <a:r>
              <a:rPr lang="en-GB" dirty="0" err="1"/>
              <a:t>Pett</a:t>
            </a:r>
            <a:r>
              <a:rPr lang="en-GB" dirty="0"/>
              <a:t> KS 1/KS 2  </a:t>
            </a:r>
            <a:r>
              <a:rPr lang="en-GB" b="1" dirty="0"/>
              <a:t> £10.00</a:t>
            </a:r>
          </a:p>
          <a:p>
            <a:pPr marL="0" indent="0">
              <a:buNone/>
            </a:pPr>
            <a:r>
              <a:rPr lang="en-GB" dirty="0"/>
              <a:t>Big RE provides all the support and guidance you need to run an RE day or RE week in your primary school.  This concentrated experience of RE can help pupils  hit high standards.</a:t>
            </a:r>
          </a:p>
          <a:p>
            <a:pPr marL="0" indent="0">
              <a:buNone/>
            </a:pPr>
            <a:endParaRPr lang="en-GB" dirty="0"/>
          </a:p>
          <a:p>
            <a:r>
              <a:rPr lang="en-GB" b="1" dirty="0" err="1"/>
              <a:t>Artcards</a:t>
            </a:r>
            <a:r>
              <a:rPr lang="en-GB" b="1" dirty="0"/>
              <a:t>:  Questions for God (primary)  KS 1/KS 2  £9.50</a:t>
            </a:r>
          </a:p>
          <a:p>
            <a:pPr marL="0" indent="0">
              <a:buNone/>
            </a:pPr>
            <a:r>
              <a:rPr lang="en-GB" dirty="0"/>
              <a:t>The </a:t>
            </a:r>
            <a:r>
              <a:rPr lang="en-GB" dirty="0" err="1"/>
              <a:t>Artcards</a:t>
            </a:r>
            <a:r>
              <a:rPr lang="en-GB" dirty="0"/>
              <a:t> concept uses are to open up big questions and ideas to engage primary-age children.  The pack comprises 12 high-quality </a:t>
            </a:r>
            <a:r>
              <a:rPr lang="en-GB" dirty="0" err="1"/>
              <a:t>Artcards</a:t>
            </a:r>
            <a:r>
              <a:rPr lang="en-GB" dirty="0"/>
              <a:t> with stunning images based on questions children have thought to ask God.  The cards are designed to unpack and dig deeper into the big ideas and questions that children have about the world around them and about God.</a:t>
            </a:r>
          </a:p>
          <a:p>
            <a:pPr marL="0" indent="0">
              <a:buNone/>
            </a:pPr>
            <a:endParaRPr lang="en-GB" dirty="0"/>
          </a:p>
          <a:p>
            <a:r>
              <a:rPr lang="en-GB" b="1" dirty="0"/>
              <a:t>Primary subject knowledge starter pack  £70.00</a:t>
            </a:r>
          </a:p>
          <a:p>
            <a:pPr marL="0" indent="0">
              <a:buNone/>
            </a:pPr>
            <a:r>
              <a:rPr lang="en-GB" dirty="0"/>
              <a:t>Whether you’re new to teaching RE, have just become subject leader or are just looking to refresh your subject knowledge, this bundle has everything you need to build your knowledge and confidence.</a:t>
            </a:r>
          </a:p>
          <a:p>
            <a:pPr marL="0" indent="0">
              <a:buNone/>
            </a:pPr>
            <a:endParaRPr lang="en-GB" dirty="0"/>
          </a:p>
        </p:txBody>
      </p:sp>
    </p:spTree>
    <p:extLst>
      <p:ext uri="{BB962C8B-B14F-4D97-AF65-F5344CB8AC3E}">
        <p14:creationId xmlns:p14="http://schemas.microsoft.com/office/powerpoint/2010/main" val="2968428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EB7A3-C3BD-4436-B4CF-95C47757309C}"/>
              </a:ext>
            </a:extLst>
          </p:cNvPr>
          <p:cNvSpPr>
            <a:spLocks noGrp="1"/>
          </p:cNvSpPr>
          <p:nvPr>
            <p:ph type="title"/>
          </p:nvPr>
        </p:nvSpPr>
        <p:spPr>
          <a:xfrm>
            <a:off x="857756" y="973668"/>
            <a:ext cx="9058611" cy="706964"/>
          </a:xfrm>
        </p:spPr>
        <p:txBody>
          <a:bodyPr/>
          <a:lstStyle/>
          <a:p>
            <a:r>
              <a:rPr lang="en-GB" b="1" dirty="0"/>
              <a:t>Assessment</a:t>
            </a:r>
          </a:p>
        </p:txBody>
      </p:sp>
      <p:sp>
        <p:nvSpPr>
          <p:cNvPr id="3" name="Content Placeholder 2">
            <a:extLst>
              <a:ext uri="{FF2B5EF4-FFF2-40B4-BE49-F238E27FC236}">
                <a16:creationId xmlns:a16="http://schemas.microsoft.com/office/drawing/2014/main" id="{76C0E4E1-F4D1-45B8-B98D-55C87411BD41}"/>
              </a:ext>
            </a:extLst>
          </p:cNvPr>
          <p:cNvSpPr>
            <a:spLocks noGrp="1"/>
          </p:cNvSpPr>
          <p:nvPr>
            <p:ph idx="1"/>
          </p:nvPr>
        </p:nvSpPr>
        <p:spPr>
          <a:xfrm>
            <a:off x="695915" y="2603500"/>
            <a:ext cx="10899971" cy="3416300"/>
          </a:xfrm>
        </p:spPr>
        <p:txBody>
          <a:bodyPr>
            <a:normAutofit fontScale="85000" lnSpcReduction="20000"/>
          </a:bodyPr>
          <a:lstStyle/>
          <a:p>
            <a:r>
              <a:rPr lang="en-GB" dirty="0"/>
              <a:t>Principles behind assessment</a:t>
            </a:r>
          </a:p>
          <a:p>
            <a:r>
              <a:rPr lang="en-GB" dirty="0"/>
              <a:t>Introduction to the tracking system</a:t>
            </a:r>
          </a:p>
          <a:p>
            <a:r>
              <a:rPr lang="en-GB" dirty="0"/>
              <a:t>Strengths and weaknesses to the system</a:t>
            </a:r>
          </a:p>
          <a:p>
            <a:endParaRPr lang="en-GB" dirty="0"/>
          </a:p>
          <a:p>
            <a:pPr marL="0" indent="0">
              <a:buNone/>
            </a:pPr>
            <a:r>
              <a:rPr lang="en-GB" b="1" dirty="0"/>
              <a:t>Things to follow:</a:t>
            </a:r>
          </a:p>
          <a:p>
            <a:r>
              <a:rPr lang="en-GB" dirty="0"/>
              <a:t>End of summer term to tweak the tracking system following a term of piloting it in schools.</a:t>
            </a:r>
          </a:p>
          <a:p>
            <a:r>
              <a:rPr lang="en-GB" dirty="0"/>
              <a:t>Examples of what each criteria looks like in practice.</a:t>
            </a:r>
          </a:p>
          <a:p>
            <a:pPr marL="0" indent="0">
              <a:buNone/>
            </a:pPr>
            <a:endParaRPr lang="en-GB" dirty="0"/>
          </a:p>
          <a:p>
            <a:pPr marL="0" indent="0">
              <a:buNone/>
            </a:pPr>
            <a:r>
              <a:rPr lang="en-GB" b="1" dirty="0"/>
              <a:t>Long term goal:</a:t>
            </a:r>
          </a:p>
          <a:p>
            <a:r>
              <a:rPr lang="en-GB" dirty="0"/>
              <a:t>Build up an portfolio of evidence of what end of year expectations looks like. (Portfolio of exemplification materials.)</a:t>
            </a:r>
          </a:p>
        </p:txBody>
      </p:sp>
    </p:spTree>
    <p:extLst>
      <p:ext uri="{BB962C8B-B14F-4D97-AF65-F5344CB8AC3E}">
        <p14:creationId xmlns:p14="http://schemas.microsoft.com/office/powerpoint/2010/main" val="1110193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5D59C-6FF1-4C11-9432-FE717092EADC}"/>
              </a:ext>
            </a:extLst>
          </p:cNvPr>
          <p:cNvSpPr>
            <a:spLocks noGrp="1"/>
          </p:cNvSpPr>
          <p:nvPr>
            <p:ph type="title"/>
          </p:nvPr>
        </p:nvSpPr>
        <p:spPr>
          <a:xfrm>
            <a:off x="712100" y="973668"/>
            <a:ext cx="9204268" cy="706964"/>
          </a:xfrm>
        </p:spPr>
        <p:txBody>
          <a:bodyPr/>
          <a:lstStyle/>
          <a:p>
            <a:r>
              <a:rPr lang="en-GB" b="1" dirty="0"/>
              <a:t>Moderation</a:t>
            </a:r>
          </a:p>
        </p:txBody>
      </p:sp>
      <p:sp>
        <p:nvSpPr>
          <p:cNvPr id="3" name="Content Placeholder 2">
            <a:extLst>
              <a:ext uri="{FF2B5EF4-FFF2-40B4-BE49-F238E27FC236}">
                <a16:creationId xmlns:a16="http://schemas.microsoft.com/office/drawing/2014/main" id="{3258E4C1-AD8C-4085-89AA-7DB82B44C766}"/>
              </a:ext>
            </a:extLst>
          </p:cNvPr>
          <p:cNvSpPr>
            <a:spLocks noGrp="1"/>
          </p:cNvSpPr>
          <p:nvPr>
            <p:ph idx="1"/>
          </p:nvPr>
        </p:nvSpPr>
        <p:spPr>
          <a:xfrm>
            <a:off x="647700" y="2486025"/>
            <a:ext cx="10896600" cy="4028063"/>
          </a:xfrm>
        </p:spPr>
        <p:txBody>
          <a:bodyPr/>
          <a:lstStyle/>
          <a:p>
            <a:pPr marL="0" indent="0">
              <a:buNone/>
            </a:pPr>
            <a:r>
              <a:rPr lang="en-GB" b="1" dirty="0"/>
              <a:t>Questions to ask:</a:t>
            </a:r>
          </a:p>
          <a:p>
            <a:pPr marL="0" indent="0">
              <a:buNone/>
            </a:pPr>
            <a:endParaRPr lang="en-GB" b="1" dirty="0"/>
          </a:p>
          <a:p>
            <a:r>
              <a:rPr lang="en-GB" dirty="0"/>
              <a:t>How are you going to ensure you understand the assessment criteria?</a:t>
            </a:r>
          </a:p>
          <a:p>
            <a:r>
              <a:rPr lang="en-GB" dirty="0"/>
              <a:t>What are you using to bench mark your standards by?</a:t>
            </a:r>
          </a:p>
          <a:p>
            <a:r>
              <a:rPr lang="en-GB" dirty="0"/>
              <a:t>What evidence are you going to use to help you make the final judgement?</a:t>
            </a:r>
          </a:p>
          <a:p>
            <a:r>
              <a:rPr lang="en-GB" dirty="0"/>
              <a:t>How are you going to ensure the assessment is holistic? (formative and summative.)</a:t>
            </a:r>
          </a:p>
          <a:p>
            <a:r>
              <a:rPr lang="en-GB" dirty="0"/>
              <a:t>What is the role the English books play in the moderation process?</a:t>
            </a:r>
          </a:p>
          <a:p>
            <a:r>
              <a:rPr lang="en-GB" dirty="0"/>
              <a:t>When in the year are you going to assess RE?</a:t>
            </a:r>
          </a:p>
          <a:p>
            <a:r>
              <a:rPr lang="en-GB" dirty="0"/>
              <a:t>What role is moderation going to play in forming the final judgements?</a:t>
            </a:r>
          </a:p>
          <a:p>
            <a:r>
              <a:rPr lang="en-GB" dirty="0"/>
              <a:t>Are you able to work with another school on moderation to help benchmark standards?</a:t>
            </a:r>
          </a:p>
          <a:p>
            <a:endParaRPr lang="en-GB" b="1" dirty="0"/>
          </a:p>
          <a:p>
            <a:endParaRPr lang="en-GB" dirty="0"/>
          </a:p>
        </p:txBody>
      </p:sp>
    </p:spTree>
    <p:extLst>
      <p:ext uri="{BB962C8B-B14F-4D97-AF65-F5344CB8AC3E}">
        <p14:creationId xmlns:p14="http://schemas.microsoft.com/office/powerpoint/2010/main" val="2180502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70DA8-E361-4E5C-A72A-2383BF2A3800}"/>
              </a:ext>
            </a:extLst>
          </p:cNvPr>
          <p:cNvSpPr>
            <a:spLocks noGrp="1"/>
          </p:cNvSpPr>
          <p:nvPr>
            <p:ph type="title"/>
          </p:nvPr>
        </p:nvSpPr>
        <p:spPr>
          <a:xfrm>
            <a:off x="704008" y="973668"/>
            <a:ext cx="9212360" cy="706964"/>
          </a:xfrm>
        </p:spPr>
        <p:txBody>
          <a:bodyPr/>
          <a:lstStyle/>
          <a:p>
            <a:r>
              <a:rPr lang="en-GB" b="1" dirty="0"/>
              <a:t>Units of learning</a:t>
            </a:r>
          </a:p>
        </p:txBody>
      </p:sp>
      <p:sp>
        <p:nvSpPr>
          <p:cNvPr id="3" name="Content Placeholder 2">
            <a:extLst>
              <a:ext uri="{FF2B5EF4-FFF2-40B4-BE49-F238E27FC236}">
                <a16:creationId xmlns:a16="http://schemas.microsoft.com/office/drawing/2014/main" id="{2E1C0EB4-A19F-4A02-8C77-A0379A269362}"/>
              </a:ext>
            </a:extLst>
          </p:cNvPr>
          <p:cNvSpPr>
            <a:spLocks noGrp="1"/>
          </p:cNvSpPr>
          <p:nvPr>
            <p:ph idx="1"/>
          </p:nvPr>
        </p:nvSpPr>
        <p:spPr>
          <a:xfrm>
            <a:off x="598811" y="2459979"/>
            <a:ext cx="10641025" cy="3559821"/>
          </a:xfrm>
        </p:spPr>
        <p:txBody>
          <a:bodyPr/>
          <a:lstStyle/>
          <a:p>
            <a:pPr marL="0" indent="0">
              <a:buNone/>
            </a:pPr>
            <a:r>
              <a:rPr lang="en-GB" sz="2800" b="1" dirty="0"/>
              <a:t>Identifying the following:</a:t>
            </a:r>
          </a:p>
          <a:p>
            <a:pPr marL="0" indent="0">
              <a:buNone/>
            </a:pPr>
            <a:endParaRPr lang="en-GB" b="1" dirty="0"/>
          </a:p>
          <a:p>
            <a:r>
              <a:rPr lang="en-GB" sz="3200" dirty="0"/>
              <a:t>Strengths</a:t>
            </a:r>
          </a:p>
          <a:p>
            <a:r>
              <a:rPr lang="en-GB" sz="3200" dirty="0"/>
              <a:t>Weaknesses</a:t>
            </a:r>
          </a:p>
          <a:p>
            <a:r>
              <a:rPr lang="en-GB" sz="3200" dirty="0"/>
              <a:t>Opportunities</a:t>
            </a:r>
          </a:p>
          <a:p>
            <a:r>
              <a:rPr lang="en-GB" sz="3200" dirty="0"/>
              <a:t>Even better if…..</a:t>
            </a:r>
          </a:p>
          <a:p>
            <a:pPr marL="0" indent="0">
              <a:buNone/>
            </a:pPr>
            <a:endParaRPr lang="en-GB" dirty="0"/>
          </a:p>
        </p:txBody>
      </p:sp>
    </p:spTree>
    <p:extLst>
      <p:ext uri="{BB962C8B-B14F-4D97-AF65-F5344CB8AC3E}">
        <p14:creationId xmlns:p14="http://schemas.microsoft.com/office/powerpoint/2010/main" val="2204735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10FC3-3075-40EF-A7A1-A790CD4B9640}"/>
              </a:ext>
            </a:extLst>
          </p:cNvPr>
          <p:cNvSpPr>
            <a:spLocks noGrp="1"/>
          </p:cNvSpPr>
          <p:nvPr>
            <p:ph type="title"/>
          </p:nvPr>
        </p:nvSpPr>
        <p:spPr>
          <a:xfrm>
            <a:off x="752560" y="973668"/>
            <a:ext cx="9163808" cy="706964"/>
          </a:xfrm>
        </p:spPr>
        <p:txBody>
          <a:bodyPr/>
          <a:lstStyle/>
          <a:p>
            <a:r>
              <a:rPr lang="en-GB" b="1" dirty="0"/>
              <a:t>Enriching the RE curriculum</a:t>
            </a:r>
          </a:p>
        </p:txBody>
      </p:sp>
      <p:sp>
        <p:nvSpPr>
          <p:cNvPr id="3" name="Content Placeholder 2">
            <a:extLst>
              <a:ext uri="{FF2B5EF4-FFF2-40B4-BE49-F238E27FC236}">
                <a16:creationId xmlns:a16="http://schemas.microsoft.com/office/drawing/2014/main" id="{06F705F5-C035-411F-B140-2B755A606FFF}"/>
              </a:ext>
            </a:extLst>
          </p:cNvPr>
          <p:cNvSpPr>
            <a:spLocks noGrp="1"/>
          </p:cNvSpPr>
          <p:nvPr>
            <p:ph idx="1"/>
          </p:nvPr>
        </p:nvSpPr>
        <p:spPr>
          <a:xfrm>
            <a:off x="752560" y="2435703"/>
            <a:ext cx="10948523" cy="3584097"/>
          </a:xfrm>
        </p:spPr>
        <p:txBody>
          <a:bodyPr/>
          <a:lstStyle/>
          <a:p>
            <a:pPr marL="0" indent="0">
              <a:buNone/>
            </a:pPr>
            <a:endParaRPr lang="en-GB" dirty="0"/>
          </a:p>
          <a:p>
            <a:pPr marL="0" indent="0" algn="ctr">
              <a:buNone/>
            </a:pPr>
            <a:r>
              <a:rPr lang="en-GB" sz="2800" b="1" dirty="0"/>
              <a:t>Why bother with an enrichment day in RE?</a:t>
            </a:r>
          </a:p>
          <a:p>
            <a:pPr marL="0" indent="0">
              <a:buNone/>
            </a:pPr>
            <a:endParaRPr lang="en-GB" dirty="0"/>
          </a:p>
          <a:p>
            <a:pPr marL="0" indent="0" algn="ctr">
              <a:buNone/>
            </a:pPr>
            <a:r>
              <a:rPr lang="en-GB" sz="3200" b="1" dirty="0"/>
              <a:t>Reflect</a:t>
            </a:r>
          </a:p>
          <a:p>
            <a:pPr marL="0" indent="0" algn="ctr">
              <a:buNone/>
            </a:pPr>
            <a:endParaRPr lang="en-GB" sz="3200" b="1" dirty="0"/>
          </a:p>
          <a:p>
            <a:pPr marL="0" indent="0" algn="ctr">
              <a:buNone/>
            </a:pPr>
            <a:r>
              <a:rPr lang="en-GB" sz="3200" b="1" dirty="0"/>
              <a:t>Discuss</a:t>
            </a:r>
          </a:p>
        </p:txBody>
      </p:sp>
    </p:spTree>
    <p:extLst>
      <p:ext uri="{BB962C8B-B14F-4D97-AF65-F5344CB8AC3E}">
        <p14:creationId xmlns:p14="http://schemas.microsoft.com/office/powerpoint/2010/main" val="18035500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146</TotalTime>
  <Words>2538</Words>
  <Application>Microsoft Office PowerPoint</Application>
  <PresentationFormat>Widescreen</PresentationFormat>
  <Paragraphs>205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Century Gothic</vt:lpstr>
      <vt:lpstr>Wingdings 3</vt:lpstr>
      <vt:lpstr>Ion Boardroom</vt:lpstr>
      <vt:lpstr>RE network meeting 6th February 2018</vt:lpstr>
      <vt:lpstr>Updates</vt:lpstr>
      <vt:lpstr>Resources</vt:lpstr>
      <vt:lpstr>Resources</vt:lpstr>
      <vt:lpstr>Resources</vt:lpstr>
      <vt:lpstr>Assessment</vt:lpstr>
      <vt:lpstr>Moderation</vt:lpstr>
      <vt:lpstr>Units of learning</vt:lpstr>
      <vt:lpstr>Enriching the RE curriculum</vt:lpstr>
      <vt:lpstr>Why bother with an enrichment day in RE? </vt:lpstr>
      <vt:lpstr>Aims of having a big RE day</vt:lpstr>
      <vt:lpstr>Getting started Topics and activities for high impact on RE days or RE weeks </vt:lpstr>
      <vt:lpstr>Other possibilities</vt:lpstr>
      <vt:lpstr>Six strong and flexible strategies</vt:lpstr>
      <vt:lpstr>PowerPoint Presentation</vt:lpstr>
      <vt:lpstr>For younger children who are doing a day about the last days of Jesus, prompts might be story based, for example:  </vt:lpstr>
      <vt:lpstr>PowerPoint Presentation</vt:lpstr>
      <vt:lpstr>Strategy 2: Everybody up: stay standing if...  </vt:lpstr>
      <vt:lpstr>PowerPoint Presentation</vt:lpstr>
      <vt:lpstr>Strategy 3: The Human Bar Graph – an opinion activity to enjoy  </vt:lpstr>
      <vt:lpstr>Strategy 4: Discussion games</vt:lpstr>
      <vt:lpstr>Strategy 5: Getting creative: art, video, sculpture, drama, dance, music and more  </vt:lpstr>
      <vt:lpstr>Tasks that are tried and tested include:</vt:lpstr>
      <vt:lpstr>Strategy 6: Finishing off your big RE day/week</vt:lpstr>
      <vt:lpstr>PowerPoint Presentation</vt:lpstr>
      <vt:lpstr>Why not try ...?</vt:lpstr>
      <vt:lpstr>How do you plan Big RE? Aims and intentions  Steps for planning a successful Big RE experience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 network meeting 6th February 2018</dc:title>
  <dc:creator>mary thorne</dc:creator>
  <cp:lastModifiedBy>mary thorne</cp:lastModifiedBy>
  <cp:revision>15</cp:revision>
  <dcterms:created xsi:type="dcterms:W3CDTF">2018-01-27T21:50:52Z</dcterms:created>
  <dcterms:modified xsi:type="dcterms:W3CDTF">2018-02-03T00:05:47Z</dcterms:modified>
</cp:coreProperties>
</file>