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sldIdLst>
    <p:sldId id="257" r:id="rId3"/>
    <p:sldId id="421" r:id="rId4"/>
    <p:sldId id="417" r:id="rId5"/>
    <p:sldId id="422" r:id="rId6"/>
    <p:sldId id="423" r:id="rId7"/>
    <p:sldId id="424" r:id="rId8"/>
    <p:sldId id="425" r:id="rId9"/>
    <p:sldId id="426" r:id="rId10"/>
    <p:sldId id="427" r:id="rId11"/>
    <p:sldId id="42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D484555-9011-434B-B47A-839531C03CF6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0BFAB055-62DE-4B9B-B54E-E61909115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48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555-9011-434B-B47A-839531C03CF6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B055-62DE-4B9B-B54E-E61909115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917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555-9011-434B-B47A-839531C03CF6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B055-62DE-4B9B-B54E-E61909115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249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555-9011-434B-B47A-839531C03CF6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B055-62DE-4B9B-B54E-E61909115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26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555-9011-434B-B47A-839531C03CF6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B055-62DE-4B9B-B54E-E61909115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583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555-9011-434B-B47A-839531C03CF6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B055-62DE-4B9B-B54E-E61909115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00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555-9011-434B-B47A-839531C03CF6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B055-62DE-4B9B-B54E-E61909115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1205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D484555-9011-434B-B47A-839531C03CF6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B055-62DE-4B9B-B54E-E61909115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1952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D484555-9011-434B-B47A-839531C03CF6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B055-62DE-4B9B-B54E-E61909115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1985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ECAB1-40AD-4687-955D-709ED7FF0F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A82552-EA1D-4BEF-88A1-FEA264792A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8C549-13DA-4A75-98F1-4403CB90D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555-9011-434B-B47A-839531C03CF6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30EFE-6187-4A04-A2CF-3DF48DF84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3F7C82-56E6-4FAD-8AD1-6D99BCCA8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B055-62DE-4B9B-B54E-E61909115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3299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DDD22-AD05-476F-A98A-B36FB4CEF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EB49C-7803-4042-B23A-23133C60B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6677C6-9F31-465E-A20D-13D78DF25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555-9011-434B-B47A-839531C03CF6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22499B-E6F6-4D17-A106-054B47B2E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D4CC72-4539-48E7-85B4-050D64DC5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B055-62DE-4B9B-B54E-E61909115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090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555-9011-434B-B47A-839531C03CF6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B055-62DE-4B9B-B54E-E61909115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1532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701AA-B05E-436E-828F-2E007C228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CBECA4-26A4-4EF8-B9B6-C3FB1662DF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CFF2DD-EC35-4F94-8B2B-B72109E4A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555-9011-434B-B47A-839531C03CF6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BDDE6-9F21-4E16-B719-F4DDE7DF9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B2DCB-084D-4097-A06A-BD89E4C94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B055-62DE-4B9B-B54E-E61909115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7866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BB8C1-559A-4E74-985D-41210454A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95E22-239F-4256-B54F-F02AC52D7E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7BF37F-465B-4BB2-9A47-A047725A19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2B0D07-F8CA-4183-95DD-7CFCD90FB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555-9011-434B-B47A-839531C03CF6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3A4F22-512C-4C3A-9632-0DA15FA64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6EF439-4A24-4984-963C-3A48720C5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B055-62DE-4B9B-B54E-E61909115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7059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C2C7-93D1-4453-8088-E804CD5CB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1FCB60-CF77-4C15-B4E6-2015CEA0F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DC889F-07D8-4E56-BE41-F10DEAA4C4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FC1730-1DF7-4720-8661-E30FF0FAC1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5EA6B6-5EF7-4052-AE4C-545CDBC91A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825450-5545-4E53-86D9-252ECD71F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555-9011-434B-B47A-839531C03CF6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6ED867-5C42-4FB4-BECB-E4D2849E8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3F8B14-13E0-45BE-8E20-B5B130861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B055-62DE-4B9B-B54E-E61909115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5263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754D0-0609-43D8-8E4F-0BDE8FD04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E2ABB-5A06-4E18-9182-E90252885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555-9011-434B-B47A-839531C03CF6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DF064A-74A0-4D4C-B2A7-AEE4D8062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19C9ED-82D3-494B-B333-FE74FBE75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B055-62DE-4B9B-B54E-E61909115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0805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3D2655-BF28-4997-A5CC-39F71BECE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555-9011-434B-B47A-839531C03CF6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44EE43-3318-4CA5-9A2F-11E8D6AA7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9D9632-970B-46FE-A4E3-EE9B75BD2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B055-62DE-4B9B-B54E-E61909115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9828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455A6-AE02-468B-848F-46CFC6086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C83D1-F8FB-4D4B-BFBA-E082C5E3D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228254-B6CB-4254-AC68-D1BDC743BC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E4AB2C-0140-48B9-8D10-C93E96A57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555-9011-434B-B47A-839531C03CF6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76C9B-24AC-4B02-8608-80546D43A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224DDC-DD28-4C13-BAD0-7BD62E2CD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B055-62DE-4B9B-B54E-E61909115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603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F4B18-5041-47C1-8A79-C02BFE805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D29343-C5E8-44B4-AB88-6D754AE780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551D6B-495B-4C0F-B6C6-F80D44104B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8F5760-D338-4627-9EAF-13A0E0855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555-9011-434B-B47A-839531C03CF6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496217-F224-4F75-B1ED-D552C61C5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61682D-33EF-4E49-A82D-5745FD143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B055-62DE-4B9B-B54E-E61909115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5491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7C3FE-6DB0-45DD-9CE0-FA6D3C480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370825-3361-48D6-8B4A-A582D0AD7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648D03-CD1E-402B-84DE-4BDBBBCDC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555-9011-434B-B47A-839531C03CF6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73004-9404-4967-A5E1-D3009EA2D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22857-3AB0-4322-83BC-6CE0B51B9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B055-62DE-4B9B-B54E-E61909115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2020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CE201D-F80C-4820-9B69-D489243F42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8F70B5-9838-499B-A0C7-E35ED56CB8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92F897-CB3F-4601-BFB0-7713E6385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555-9011-434B-B47A-839531C03CF6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6153C-EE70-480C-8B24-9C15A5920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665661-E18F-4997-A3FD-E19894A5B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B055-62DE-4B9B-B54E-E61909115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971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555-9011-434B-B47A-839531C03CF6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B055-62DE-4B9B-B54E-E61909115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202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555-9011-434B-B47A-839531C03CF6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B055-62DE-4B9B-B54E-E61909115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72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555-9011-434B-B47A-839531C03CF6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B055-62DE-4B9B-B54E-E61909115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023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555-9011-434B-B47A-839531C03CF6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B055-62DE-4B9B-B54E-E61909115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732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555-9011-434B-B47A-839531C03CF6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B055-62DE-4B9B-B54E-E61909115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915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555-9011-434B-B47A-839531C03CF6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B055-62DE-4B9B-B54E-E61909115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318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555-9011-434B-B47A-839531C03CF6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B055-62DE-4B9B-B54E-E61909115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006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D484555-9011-434B-B47A-839531C03CF6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0BFAB055-62DE-4B9B-B54E-E61909115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924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0ADD28-F641-4574-AB03-E20599BA9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88BF00-B60F-4471-B11A-F38A509EF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91F84-99C0-4137-A972-91610C22DB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84555-9011-434B-B47A-839531C03CF6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8D5ED-291B-4099-99A3-4AA526FA08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9D27B-2A86-4000-8E8B-D773A34BD7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AB055-62DE-4B9B-B54E-E61909115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91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A274E62-DBFF-4937-BA35-87AC684C0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Summer term RE network meeting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3865585-646F-4898-B280-BDB477909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516" y="2550695"/>
            <a:ext cx="10916652" cy="346910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2800" b="1" dirty="0"/>
              <a:t>Agenda for the after</a:t>
            </a:r>
          </a:p>
          <a:p>
            <a:r>
              <a:rPr lang="en-GB" sz="2400" dirty="0"/>
              <a:t>Developing subject knowledge with a focus on Hinduism and Sikhism</a:t>
            </a:r>
          </a:p>
          <a:p>
            <a:r>
              <a:rPr lang="en-GB" sz="2400" dirty="0"/>
              <a:t>Update on assessment</a:t>
            </a:r>
          </a:p>
          <a:p>
            <a:r>
              <a:rPr lang="en-GB" sz="2400" dirty="0"/>
              <a:t>Outcomes from SIAMS inspections related to RE</a:t>
            </a:r>
          </a:p>
          <a:p>
            <a:r>
              <a:rPr lang="en-GB" sz="2400" dirty="0"/>
              <a:t>Evaluating action plans and setting priorities for next year</a:t>
            </a:r>
          </a:p>
          <a:p>
            <a:r>
              <a:rPr lang="en-GB" sz="2400" dirty="0"/>
              <a:t>What will be available in September</a:t>
            </a:r>
          </a:p>
          <a:p>
            <a:r>
              <a:rPr lang="en-GB" sz="2400" dirty="0"/>
              <a:t>Network meeting ideas for next year</a:t>
            </a:r>
          </a:p>
        </p:txBody>
      </p:sp>
    </p:spTree>
    <p:extLst>
      <p:ext uri="{BB962C8B-B14F-4D97-AF65-F5344CB8AC3E}">
        <p14:creationId xmlns:p14="http://schemas.microsoft.com/office/powerpoint/2010/main" val="1618503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F7B4C-E361-4D26-B716-C37F254A2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458" y="973668"/>
            <a:ext cx="9223909" cy="706964"/>
          </a:xfrm>
        </p:spPr>
        <p:txBody>
          <a:bodyPr/>
          <a:lstStyle/>
          <a:p>
            <a:r>
              <a:rPr lang="en-GB" b="1" dirty="0"/>
              <a:t>My thoughts: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40E92-FBBD-4B1B-A4E6-8A4397904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172" y="2603500"/>
            <a:ext cx="11061576" cy="3416300"/>
          </a:xfrm>
        </p:spPr>
        <p:txBody>
          <a:bodyPr/>
          <a:lstStyle/>
          <a:p>
            <a:r>
              <a:rPr lang="en-GB" dirty="0"/>
              <a:t>Sharing good practice</a:t>
            </a:r>
          </a:p>
          <a:p>
            <a:r>
              <a:rPr lang="en-GB" dirty="0"/>
              <a:t>Meet a believer from a faith community</a:t>
            </a:r>
          </a:p>
          <a:p>
            <a:r>
              <a:rPr lang="en-GB" dirty="0"/>
              <a:t>Moderation</a:t>
            </a:r>
          </a:p>
          <a:p>
            <a:r>
              <a:rPr lang="en-GB" dirty="0"/>
              <a:t>Continue to share new strategies/ideas to improve teaching and learning</a:t>
            </a:r>
          </a:p>
          <a:p>
            <a:r>
              <a:rPr lang="en-GB" dirty="0"/>
              <a:t>Continue to develop subject knowledge</a:t>
            </a:r>
          </a:p>
        </p:txBody>
      </p:sp>
    </p:spTree>
    <p:extLst>
      <p:ext uri="{BB962C8B-B14F-4D97-AF65-F5344CB8AC3E}">
        <p14:creationId xmlns:p14="http://schemas.microsoft.com/office/powerpoint/2010/main" val="3448593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C4672-E3E3-47CE-8B19-95E7D1C13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254" y="973668"/>
            <a:ext cx="9058114" cy="706964"/>
          </a:xfrm>
        </p:spPr>
        <p:txBody>
          <a:bodyPr/>
          <a:lstStyle/>
          <a:p>
            <a:r>
              <a:rPr lang="en-GB" b="1" dirty="0"/>
              <a:t>Warm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7F3B2-B0F4-4A30-A827-D8B8EAF35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747" y="2603500"/>
            <a:ext cx="10876547" cy="3416300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/>
              <a:t>What is currently going well in RE in your school and how do you know?</a:t>
            </a:r>
          </a:p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r>
              <a:rPr lang="en-GB" sz="2400" b="1" dirty="0"/>
              <a:t>What have you introduced since our last network meeting and what has the impact been so far?</a:t>
            </a:r>
          </a:p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r>
              <a:rPr lang="en-GB" sz="2400" b="1" dirty="0"/>
              <a:t>What are you currently focusing on as a leader?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068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91E87-5A1D-41E7-8D8C-210808BC2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70" y="414067"/>
            <a:ext cx="9242598" cy="1063041"/>
          </a:xfrm>
        </p:spPr>
        <p:txBody>
          <a:bodyPr>
            <a:normAutofit fontScale="90000"/>
          </a:bodyPr>
          <a:lstStyle/>
          <a:p>
            <a:br>
              <a:rPr lang="en-GB" sz="1600" b="1" dirty="0">
                <a:latin typeface="Century Gothic" panose="020B0502020202020204" pitchFamily="34" charset="0"/>
              </a:rPr>
            </a:b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Year 2: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300" b="1" dirty="0">
                <a:latin typeface="Century Gothic" panose="020B0502020202020204" pitchFamily="34" charset="0"/>
              </a:rPr>
              <a:t>Big question:  Why are they having a Jewish party?  (Weeks 4 and 5 to combine and weeks 6 and 7 to combine)</a:t>
            </a:r>
            <a:br>
              <a:rPr lang="en-GB" sz="1100" b="1" dirty="0">
                <a:latin typeface="Century Gothic" panose="020B0502020202020204" pitchFamily="34" charset="0"/>
              </a:rPr>
            </a:br>
            <a:r>
              <a:rPr lang="en-GB" sz="1300" b="1" dirty="0">
                <a:latin typeface="Century Gothic" panose="020B0502020202020204" pitchFamily="34" charset="0"/>
              </a:rPr>
              <a:t>Week 1:</a:t>
            </a:r>
            <a:r>
              <a:rPr lang="en-GB" sz="1300" dirty="0">
                <a:latin typeface="Century Gothic" panose="020B0502020202020204" pitchFamily="34" charset="0"/>
              </a:rPr>
              <a:t>  Why are they having a party?</a:t>
            </a:r>
            <a:br>
              <a:rPr lang="en-GB" sz="1300" dirty="0">
                <a:latin typeface="Century Gothic" panose="020B0502020202020204" pitchFamily="34" charset="0"/>
              </a:rPr>
            </a:br>
            <a:r>
              <a:rPr lang="en-GB" sz="1300" b="1" dirty="0">
                <a:latin typeface="Century Gothic" panose="020B0502020202020204" pitchFamily="34" charset="0"/>
              </a:rPr>
              <a:t>Week 2:</a:t>
            </a:r>
            <a:r>
              <a:rPr lang="en-GB" sz="1300" dirty="0">
                <a:latin typeface="Century Gothic" panose="020B0502020202020204" pitchFamily="34" charset="0"/>
              </a:rPr>
              <a:t>  What is Rosh Hashanah?</a:t>
            </a:r>
            <a:br>
              <a:rPr lang="en-GB" sz="1300" dirty="0">
                <a:latin typeface="Century Gothic" panose="020B0502020202020204" pitchFamily="34" charset="0"/>
              </a:rPr>
            </a:br>
            <a:r>
              <a:rPr lang="en-GB" sz="1300" b="1" dirty="0">
                <a:latin typeface="Century Gothic" panose="020B0502020202020204" pitchFamily="34" charset="0"/>
              </a:rPr>
              <a:t>Week 3:</a:t>
            </a:r>
            <a:r>
              <a:rPr lang="en-GB" sz="1300" dirty="0">
                <a:latin typeface="Century Gothic" panose="020B0502020202020204" pitchFamily="34" charset="0"/>
              </a:rPr>
              <a:t>  Why is Rosh Hashanah important to the Jewish People?</a:t>
            </a:r>
            <a:br>
              <a:rPr lang="en-GB" sz="1300" dirty="0">
                <a:latin typeface="Century Gothic" panose="020B0502020202020204" pitchFamily="34" charset="0"/>
              </a:rPr>
            </a:br>
            <a:r>
              <a:rPr lang="en-GB" sz="1300" b="1" dirty="0">
                <a:latin typeface="Century Gothic" panose="020B0502020202020204" pitchFamily="34" charset="0"/>
              </a:rPr>
              <a:t>Week 4:</a:t>
            </a:r>
            <a:r>
              <a:rPr lang="en-GB" sz="1300" dirty="0">
                <a:latin typeface="Century Gothic" panose="020B0502020202020204" pitchFamily="34" charset="0"/>
              </a:rPr>
              <a:t>  Why are they having another Jewish Party?  (Sukkot)</a:t>
            </a:r>
            <a:br>
              <a:rPr lang="en-GB" sz="1300" dirty="0">
                <a:latin typeface="Century Gothic" panose="020B0502020202020204" pitchFamily="34" charset="0"/>
              </a:rPr>
            </a:br>
            <a:r>
              <a:rPr lang="en-GB" sz="1300" b="1" dirty="0">
                <a:latin typeface="Century Gothic" panose="020B0502020202020204" pitchFamily="34" charset="0"/>
              </a:rPr>
              <a:t>Week 5:</a:t>
            </a:r>
            <a:r>
              <a:rPr lang="en-GB" sz="1300" dirty="0">
                <a:latin typeface="Century Gothic" panose="020B0502020202020204" pitchFamily="34" charset="0"/>
              </a:rPr>
              <a:t>  What are the Jewish people remembering at the festival of Sukkot?</a:t>
            </a:r>
            <a:br>
              <a:rPr lang="en-GB" sz="1300" dirty="0">
                <a:latin typeface="Century Gothic" panose="020B0502020202020204" pitchFamily="34" charset="0"/>
              </a:rPr>
            </a:br>
            <a:r>
              <a:rPr lang="en-GB" sz="1300" b="1" dirty="0">
                <a:latin typeface="Century Gothic" panose="020B0502020202020204" pitchFamily="34" charset="0"/>
              </a:rPr>
              <a:t>Week 6:</a:t>
            </a:r>
            <a:r>
              <a:rPr lang="en-GB" sz="1300" dirty="0">
                <a:latin typeface="Century Gothic" panose="020B0502020202020204" pitchFamily="34" charset="0"/>
              </a:rPr>
              <a:t>  Why are they having a Jewish Party in December (</a:t>
            </a:r>
            <a:r>
              <a:rPr lang="en-GB" sz="1300" dirty="0" err="1">
                <a:latin typeface="Century Gothic" panose="020B0502020202020204" pitchFamily="34" charset="0"/>
              </a:rPr>
              <a:t>Hanukhah</a:t>
            </a:r>
            <a:r>
              <a:rPr lang="en-GB" sz="1300" dirty="0">
                <a:latin typeface="Century Gothic" panose="020B0502020202020204" pitchFamily="34" charset="0"/>
              </a:rPr>
              <a:t>)</a:t>
            </a:r>
            <a:br>
              <a:rPr lang="en-GB" sz="1300" dirty="0">
                <a:latin typeface="Century Gothic" panose="020B0502020202020204" pitchFamily="34" charset="0"/>
              </a:rPr>
            </a:br>
            <a:r>
              <a:rPr lang="en-US" sz="1300" b="1" dirty="0">
                <a:latin typeface="Century Gothic" panose="020B0502020202020204" pitchFamily="34" charset="0"/>
              </a:rPr>
              <a:t>Week 7:  </a:t>
            </a:r>
            <a:r>
              <a:rPr lang="en-US" sz="1300" dirty="0">
                <a:latin typeface="Century Gothic" panose="020B0502020202020204" pitchFamily="34" charset="0"/>
              </a:rPr>
              <a:t>What are the Jewish people celebrating at their festival of Hanukkah?</a:t>
            </a:r>
            <a:br>
              <a:rPr lang="en-GB" sz="1300" dirty="0">
                <a:latin typeface="Century Gothic" panose="020B0502020202020204" pitchFamily="34" charset="0"/>
              </a:rPr>
            </a:br>
            <a:r>
              <a:rPr lang="en-GB" sz="1300" b="1" dirty="0">
                <a:latin typeface="Century Gothic" panose="020B0502020202020204" pitchFamily="34" charset="0"/>
              </a:rPr>
              <a:t>Week 8:</a:t>
            </a:r>
            <a:r>
              <a:rPr lang="en-GB" sz="1300" dirty="0">
                <a:latin typeface="Century Gothic" panose="020B0502020202020204" pitchFamily="34" charset="0"/>
              </a:rPr>
              <a:t>  Why are they having a Jewish festival of Purim?  </a:t>
            </a:r>
            <a:br>
              <a:rPr lang="en-GB" sz="1300" dirty="0"/>
            </a:br>
            <a:endParaRPr lang="en-GB" sz="13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AA04B2-5C3B-4CE2-82EC-2BEBB3AD3A4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3770" y="2029097"/>
          <a:ext cx="10646218" cy="4563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8465">
                  <a:extLst>
                    <a:ext uri="{9D8B030D-6E8A-4147-A177-3AD203B41FA5}">
                      <a16:colId xmlns:a16="http://schemas.microsoft.com/office/drawing/2014/main" val="2272867471"/>
                    </a:ext>
                  </a:extLst>
                </a:gridCol>
                <a:gridCol w="7747753">
                  <a:extLst>
                    <a:ext uri="{9D8B030D-6E8A-4147-A177-3AD203B41FA5}">
                      <a16:colId xmlns:a16="http://schemas.microsoft.com/office/drawing/2014/main" val="634402822"/>
                    </a:ext>
                  </a:extLst>
                </a:gridCol>
              </a:tblGrid>
              <a:tr h="368108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Remembering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know some of the key festivals that are important to Jewish people:  Rosh Hashanah, Sukkot, Hanukkah, Purim)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know how each festival is celebrated and its meaning.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know how the festivals are similar to other religious festivals/ cultural celebrations.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know that the festivals are key points for the Jewish people in helping them remember their history.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9411023"/>
                  </a:ext>
                </a:extLst>
              </a:tr>
              <a:tr h="2094798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Religious vocabulary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Judaism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Jewish people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Festival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Celebration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Remembering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Rosh Hashanah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Sukkot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Sukkah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Hanukkah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Menorah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Light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Temple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Purim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189906"/>
                  </a:ext>
                </a:extLst>
              </a:tr>
              <a:tr h="540338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What enquiry based questions do they need to be able to answer by the end of the unit?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Ways of living: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recall and name the different Jewish festivals.  (WT)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ask questions and respond to questions about why the Jewish people celebrate each festival.  (Exp)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begin to describe things that make being a Jewish person different from a non-Jewish person but similar to other faith believers.  (GD)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Questions of values and commitments: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talk about things that are important to me.  (WT)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am beginning to be able to express my own opinion and recognise there is often more than one answer.  (Exp)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am beginning to make links between things that are important to me and the way I think and behave. (</a:t>
                      </a:r>
                      <a:r>
                        <a:rPr lang="en-GB" sz="1000" b="0" dirty="0" err="1">
                          <a:latin typeface="Century Gothic" panose="020B0502020202020204" pitchFamily="34" charset="0"/>
                        </a:rPr>
                        <a:t>Eg</a:t>
                      </a: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 My family are important to me and I therefore make time for them.  It is important that I remember family and friends Birthdays so I will always send a card.)  (GD)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841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38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FFB24-81D2-4646-AC07-0FADE5F43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724" y="973668"/>
            <a:ext cx="9170643" cy="706964"/>
          </a:xfrm>
        </p:spPr>
        <p:txBody>
          <a:bodyPr/>
          <a:lstStyle/>
          <a:p>
            <a:r>
              <a:rPr lang="en-GB" b="1" dirty="0"/>
              <a:t>Update on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4F9DD-5826-4AB2-9CE0-132ED6545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293" y="2603500"/>
            <a:ext cx="11097087" cy="341630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Unit assessment questions in place against model curriculum map will be on the LDBS website by the end of July.</a:t>
            </a:r>
          </a:p>
          <a:p>
            <a:r>
              <a:rPr lang="en-GB" dirty="0"/>
              <a:t>Tweaked excel tracking system will be on the LDBS website by the end of July 2019.</a:t>
            </a:r>
          </a:p>
          <a:p>
            <a:pPr marL="0" indent="0">
              <a:buNone/>
            </a:pPr>
            <a:r>
              <a:rPr lang="en-GB" b="1" dirty="0"/>
              <a:t>Recommendations:</a:t>
            </a:r>
          </a:p>
          <a:p>
            <a:r>
              <a:rPr lang="en-GB" dirty="0"/>
              <a:t>Assess each unit under the enquiry questions only.</a:t>
            </a:r>
          </a:p>
          <a:p>
            <a:r>
              <a:rPr lang="en-GB" dirty="0"/>
              <a:t>Complete the tracking system no more than once a term and feel free to complete it once a year.</a:t>
            </a:r>
          </a:p>
          <a:p>
            <a:r>
              <a:rPr lang="en-GB" dirty="0"/>
              <a:t>Use a wide evidence base to form a judgement:</a:t>
            </a:r>
          </a:p>
          <a:p>
            <a:pPr marL="0" indent="0">
              <a:buNone/>
            </a:pPr>
            <a:r>
              <a:rPr lang="en-GB" dirty="0"/>
              <a:t>Books/teacher </a:t>
            </a:r>
            <a:r>
              <a:rPr lang="en-GB" dirty="0" err="1"/>
              <a:t>feeback</a:t>
            </a:r>
            <a:r>
              <a:rPr lang="en-GB" dirty="0"/>
              <a:t>/discussion/floor books/formative/summative/professional judgment/religious literacy profiles.</a:t>
            </a:r>
          </a:p>
          <a:p>
            <a:r>
              <a:rPr lang="en-GB" dirty="0"/>
              <a:t>Include RE in your pupil progress meetings</a:t>
            </a:r>
          </a:p>
          <a:p>
            <a:endParaRPr lang="en-GB" b="1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742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096F4-E36B-4A9E-A5D4-AE9D4E1CC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70" y="973668"/>
            <a:ext cx="9268297" cy="706964"/>
          </a:xfrm>
        </p:spPr>
        <p:txBody>
          <a:bodyPr/>
          <a:lstStyle/>
          <a:p>
            <a:r>
              <a:rPr lang="en-GB" b="1" dirty="0"/>
              <a:t>SIAMS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69AFC-DEDF-4D46-AE6F-B121814A8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070" y="2603500"/>
            <a:ext cx="10830757" cy="34163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b="1" dirty="0"/>
              <a:t>What are our reports telling us about RE in our diocese?</a:t>
            </a:r>
          </a:p>
          <a:p>
            <a:pPr marL="0" indent="0" algn="ctr">
              <a:buNone/>
            </a:pPr>
            <a:endParaRPr lang="en-GB" sz="3600" b="1" dirty="0"/>
          </a:p>
          <a:p>
            <a:pPr marL="0" indent="0" algn="ctr">
              <a:buNone/>
            </a:pPr>
            <a:r>
              <a:rPr lang="en-GB" sz="3600" b="1" dirty="0"/>
              <a:t>What can you learn from what you are reading?</a:t>
            </a:r>
          </a:p>
        </p:txBody>
      </p:sp>
    </p:spTree>
    <p:extLst>
      <p:ext uri="{BB962C8B-B14F-4D97-AF65-F5344CB8AC3E}">
        <p14:creationId xmlns:p14="http://schemas.microsoft.com/office/powerpoint/2010/main" val="3760098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E9A0E-39AA-4CA4-82EE-A74056D0B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114" y="973668"/>
            <a:ext cx="9126254" cy="706964"/>
          </a:xfrm>
        </p:spPr>
        <p:txBody>
          <a:bodyPr/>
          <a:lstStyle/>
          <a:p>
            <a:r>
              <a:rPr lang="en-GB" b="1" dirty="0"/>
              <a:t>Action plan/SIAMS SEF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7693D-8F3C-4094-8170-AE4D32F6A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315" y="2585745"/>
            <a:ext cx="10803268" cy="34163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600" b="1" dirty="0"/>
              <a:t>Questions to consider:</a:t>
            </a:r>
          </a:p>
          <a:p>
            <a:pPr marL="0" indent="0">
              <a:buNone/>
            </a:pPr>
            <a:endParaRPr lang="en-GB" sz="3600" b="1" dirty="0"/>
          </a:p>
          <a:p>
            <a:r>
              <a:rPr lang="en-GB" sz="3200" dirty="0"/>
              <a:t>What action has led to the most impact on improving teaching and learning in RE?</a:t>
            </a:r>
          </a:p>
          <a:p>
            <a:r>
              <a:rPr lang="en-GB" sz="3200" dirty="0"/>
              <a:t>What has not been achieved and why?</a:t>
            </a:r>
          </a:p>
          <a:p>
            <a:r>
              <a:rPr lang="en-GB" sz="3200" dirty="0"/>
              <a:t>What are you key priorities moving forward?</a:t>
            </a:r>
          </a:p>
        </p:txBody>
      </p:sp>
    </p:spTree>
    <p:extLst>
      <p:ext uri="{BB962C8B-B14F-4D97-AF65-F5344CB8AC3E}">
        <p14:creationId xmlns:p14="http://schemas.microsoft.com/office/powerpoint/2010/main" val="1132532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21EDB-92DB-4DF3-8B7A-52CCB9100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38" y="973668"/>
            <a:ext cx="9294930" cy="706964"/>
          </a:xfrm>
        </p:spPr>
        <p:txBody>
          <a:bodyPr/>
          <a:lstStyle/>
          <a:p>
            <a:r>
              <a:rPr lang="en-GB" sz="3200" b="1" dirty="0"/>
              <a:t>What will be available for you in September: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AF025-2BD3-4E5A-A661-26074AF42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438" y="2603500"/>
            <a:ext cx="11097086" cy="3416300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CPD:  GROW</a:t>
            </a:r>
          </a:p>
          <a:p>
            <a:r>
              <a:rPr lang="en-GB" dirty="0"/>
              <a:t>Termly RE network meetings - </a:t>
            </a:r>
            <a:r>
              <a:rPr lang="en-GB" b="1" dirty="0"/>
              <a:t>core</a:t>
            </a:r>
          </a:p>
          <a:p>
            <a:r>
              <a:rPr lang="en-GB" dirty="0"/>
              <a:t>A day for new RE leaders</a:t>
            </a:r>
          </a:p>
          <a:p>
            <a:r>
              <a:rPr lang="en-GB" dirty="0"/>
              <a:t>Three day course for teachers to improve and develop further subject knowledge and skills in teaching RE effectively</a:t>
            </a:r>
          </a:p>
          <a:p>
            <a:r>
              <a:rPr lang="en-GB" dirty="0"/>
              <a:t>Half day training on collective worship </a:t>
            </a:r>
          </a:p>
          <a:p>
            <a:r>
              <a:rPr lang="en-GB" dirty="0"/>
              <a:t>School visits from your Primary Advisers</a:t>
            </a:r>
          </a:p>
        </p:txBody>
      </p:sp>
    </p:spTree>
    <p:extLst>
      <p:ext uri="{BB962C8B-B14F-4D97-AF65-F5344CB8AC3E}">
        <p14:creationId xmlns:p14="http://schemas.microsoft.com/office/powerpoint/2010/main" val="712145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0F956-7016-4739-ADCB-223EF0752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76" y="973668"/>
            <a:ext cx="9075091" cy="706964"/>
          </a:xfrm>
        </p:spPr>
        <p:txBody>
          <a:bodyPr/>
          <a:lstStyle/>
          <a:p>
            <a:r>
              <a:rPr lang="en-GB" sz="3200" b="1" dirty="0"/>
              <a:t>What will be available for you in September: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0C58B-95D9-46C6-BC88-18B59A4B7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172" y="2603500"/>
            <a:ext cx="10839634" cy="3416300"/>
          </a:xfrm>
        </p:spPr>
        <p:txBody>
          <a:bodyPr/>
          <a:lstStyle/>
          <a:p>
            <a:r>
              <a:rPr lang="en-GB" dirty="0"/>
              <a:t>Front pages to all the units of learning.</a:t>
            </a:r>
          </a:p>
          <a:p>
            <a:r>
              <a:rPr lang="en-GB" dirty="0"/>
              <a:t>Tweaked excel tracking sheets</a:t>
            </a:r>
          </a:p>
          <a:p>
            <a:r>
              <a:rPr lang="en-GB" dirty="0"/>
              <a:t>Assessment criteria for all the units of learning if following the model curriculum map</a:t>
            </a:r>
          </a:p>
          <a:p>
            <a:r>
              <a:rPr lang="en-GB" dirty="0"/>
              <a:t>Background knowledge for Christmas/Easter/Creation/Parables/Miracles units.</a:t>
            </a:r>
          </a:p>
          <a:p>
            <a:r>
              <a:rPr lang="en-GB" dirty="0"/>
              <a:t>Tweaked What is the big story – Bible unit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9798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D538-3746-4095-A293-08FF107E5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746" y="973668"/>
            <a:ext cx="10067277" cy="706964"/>
          </a:xfrm>
        </p:spPr>
        <p:txBody>
          <a:bodyPr/>
          <a:lstStyle/>
          <a:p>
            <a:r>
              <a:rPr lang="en-GB" b="1" dirty="0"/>
              <a:t>What would you like me to include in next year’s RE network meetings?</a:t>
            </a:r>
          </a:p>
        </p:txBody>
      </p:sp>
      <p:pic>
        <p:nvPicPr>
          <p:cNvPr id="4" name="Picture 2" descr="Related image">
            <a:extLst>
              <a:ext uri="{FF2B5EF4-FFF2-40B4-BE49-F238E27FC236}">
                <a16:creationId xmlns:a16="http://schemas.microsoft.com/office/drawing/2014/main" id="{B78AF149-6304-4F0F-907C-0184D1AD35A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5295" y="2603500"/>
            <a:ext cx="3426173" cy="341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4277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26</TotalTime>
  <Words>699</Words>
  <Application>Microsoft Office PowerPoint</Application>
  <PresentationFormat>Widescreen</PresentationFormat>
  <Paragraphs>82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Wingdings 3</vt:lpstr>
      <vt:lpstr>Ion Boardroom</vt:lpstr>
      <vt:lpstr>Office Theme</vt:lpstr>
      <vt:lpstr>Summer term RE network meeting</vt:lpstr>
      <vt:lpstr>Warm up</vt:lpstr>
      <vt:lpstr>  Year 2: Big question:  Why are they having a Jewish party?  (Weeks 4 and 5 to combine and weeks 6 and 7 to combine) Week 1:  Why are they having a party? Week 2:  What is Rosh Hashanah? Week 3:  Why is Rosh Hashanah important to the Jewish People? Week 4:  Why are they having another Jewish Party?  (Sukkot) Week 5:  What are the Jewish people remembering at the festival of Sukkot? Week 6:  Why are they having a Jewish Party in December (Hanukhah) Week 7:  What are the Jewish people celebrating at their festival of Hanukkah? Week 8:  Why are they having a Jewish festival of Purim?   </vt:lpstr>
      <vt:lpstr>Update on assessment</vt:lpstr>
      <vt:lpstr>SIAMS</vt:lpstr>
      <vt:lpstr>Action plan/SIAMS SEF</vt:lpstr>
      <vt:lpstr>What will be available for you in September:</vt:lpstr>
      <vt:lpstr>What will be available for you in September:</vt:lpstr>
      <vt:lpstr>What would you like me to include in next year’s RE network meetings?</vt:lpstr>
      <vt:lpstr>My thoughts: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term RE network meeting</dc:title>
  <dc:creator>mary thorne</dc:creator>
  <cp:lastModifiedBy>Yee Thinn</cp:lastModifiedBy>
  <cp:revision>4</cp:revision>
  <dcterms:created xsi:type="dcterms:W3CDTF">2019-06-09T19:27:27Z</dcterms:created>
  <dcterms:modified xsi:type="dcterms:W3CDTF">2019-07-04T16:22:13Z</dcterms:modified>
</cp:coreProperties>
</file>