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427" r:id="rId3"/>
    <p:sldId id="418" r:id="rId4"/>
    <p:sldId id="426" r:id="rId5"/>
    <p:sldId id="417" r:id="rId6"/>
    <p:sldId id="420" r:id="rId7"/>
    <p:sldId id="422" r:id="rId8"/>
    <p:sldId id="424" r:id="rId9"/>
    <p:sldId id="419" r:id="rId10"/>
    <p:sldId id="428" r:id="rId11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8" autoAdjust="0"/>
    <p:restoredTop sz="79151" autoAdjust="0"/>
  </p:normalViewPr>
  <p:slideViewPr>
    <p:cSldViewPr snapToGrid="0">
      <p:cViewPr varScale="1">
        <p:scale>
          <a:sx n="78" d="100"/>
          <a:sy n="78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9BF0F86-9AB8-4B2B-9B4F-0DD62BFD8CF0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6B79C88-6897-4FB2-8D21-029C0404D8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6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23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73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24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43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2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52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79C88-6897-4FB2-8D21-029C0404D8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84A6-531B-4D84-91CA-77D448F89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A2474-227B-468A-AF6F-FEFB87FD0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27240-70BD-497D-866D-4E7EEF89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2DC8D-BBE7-4457-9EDD-5AD54DC0D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BAB44-EA32-408D-B65C-44762994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7AD75-42BE-4E74-BA2E-116F3E7F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DCD28-4A40-4E43-842A-D0295D364F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509C-ACC1-4DDB-B98C-86D8D7F93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25748-7957-418A-A1F8-D2D9EDC2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63D0-527D-47E1-AFA9-81E345A4F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4E4B58-61B3-464A-9050-F79680CC9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5DCA4-8042-459F-A683-55A089ECB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CDCD-E678-4A1A-8D91-28F52D3CF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80D7-583B-4200-8D4D-1F6065AA9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12C1B-6579-4EBB-A622-7264E31D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60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12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691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072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63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2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3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967E5-206E-4548-929E-4C2697F66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3CA81-7FEC-4674-B820-2D753693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1C185-9F42-4E04-851C-56F9275C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8ACC5-ADD9-4B3D-A618-C4D3A4133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57686-FAC0-465B-9F1D-CD975F68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82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185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9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3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E53B-C0F5-4979-B61F-8B402308D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05BA9-6E86-4E8C-8E00-2975EAF0F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5CD90-08E8-4B71-A526-BBAA8912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2C3A-8C35-45F1-9662-C0D95616A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447E-EFDD-45B5-92C8-9C6BFF6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8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17E7C-4390-4C67-AAEF-83446AF52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75DF4-C261-40C9-AC9F-1AFA89E21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4B34E-2034-4250-87AC-F8F33BE18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39C69-7D94-4BAA-A528-84D1BE7AD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CCC3C-38F6-472C-932F-1941124B7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1EEC-8A36-4D3B-881B-D75ED1C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1246-F026-4C22-802A-6F924BD6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13C20-EC8B-4061-B3DD-7E7DBE3E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88F61-F9F9-49CB-84FD-D3CC46A00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BA95D9-6CD2-44AA-A7DA-8508CCFC7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6A2C-7614-4576-9F08-7BF75995E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AA1456-E749-4245-AE0E-C6EBCB2E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7A4FD-8656-4F1C-A418-35D70D70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BCC30-385C-413E-8886-DF280176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3CE3E-3741-4BB9-B54E-171E7693A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75FE1-C4BC-4543-B46A-12A3F9CDC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E50A37-9A10-4E1B-9AE3-34F8812CA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75D6D-4F29-45D6-8F56-6F6069BAC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1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5F5B5-354D-4CF7-8A8E-F44AD019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85A7B-A6C0-48E3-895E-52F4ADAF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4A3B5-9414-4D45-AB99-77A372A1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D373-C0B9-459D-BA1F-0420C8D0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2E9A8-0115-48A6-9E97-3DF45154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8EBB9E-980B-4755-B6E6-708B88305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B6A5-6987-40FA-80F1-D1BC71C8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2C4A5-DBEA-4338-9FCD-8748B51FB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8FFDE-1F63-44B2-ABC6-79ED22F1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33BF-78BF-4FA2-BFC9-6DBEFE7C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A8452-67D3-4DFC-B57A-3F8427635F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0B1F9-20CC-448C-ABC0-2F8D63D39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3BF4-F95B-419E-80D2-F1C35959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32C9F-1E85-460F-B10F-E04B6FACE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F4746A-4E3A-4BE1-9722-4B8A0698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6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92EC8-3B5F-4F7B-8FA6-BD2015BE8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73222-CDB9-4DFC-9C69-47D4E045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6599F-4A3A-4520-A373-44BA9BB716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6D9A-B988-4C73-A59D-D9945FF4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1B71-58F7-46D1-ACC6-98690562A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42C42E1-1238-4E4B-9CC3-B9A8F96A7DEB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9BED2D5-1170-4087-99C2-C63046B41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67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C37E-CB3D-4E8F-A7C3-46C48C1EF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Summer term 2 RE assessment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D7BA3-5C9C-49C1-B000-49A11566B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latin typeface="Century Gothic" panose="020B0502020202020204" pitchFamily="34" charset="0"/>
              </a:rPr>
              <a:t>Assessment criteria for schools using the model RE curriculum map</a:t>
            </a:r>
          </a:p>
        </p:txBody>
      </p:sp>
    </p:spTree>
    <p:extLst>
      <p:ext uri="{BB962C8B-B14F-4D97-AF65-F5344CB8AC3E}">
        <p14:creationId xmlns:p14="http://schemas.microsoft.com/office/powerpoint/2010/main" val="196318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80" y="666206"/>
            <a:ext cx="9242598" cy="795343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R: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How did Jesus rescue people?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How did Jesus rescue people who were afraid?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</a:t>
            </a:r>
            <a:r>
              <a:rPr lang="en-GB" sz="1600" dirty="0">
                <a:latin typeface="Century Gothic" panose="020B0502020202020204" pitchFamily="34" charset="0"/>
              </a:rPr>
              <a:t>:  How did Jesus rescue people who were lonely?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How did Jesus rescue people who were sad?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How did Jesus rescue people who were sick?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How did Jesus rescue people who couldn’t see?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How did Jesus rescue people who needed food?</a:t>
            </a:r>
            <a:br>
              <a:rPr lang="en-GB" sz="3200" dirty="0"/>
            </a:b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09961"/>
              </p:ext>
            </p:extLst>
          </p:nvPr>
        </p:nvGraphicFramePr>
        <p:xfrm>
          <a:off x="673770" y="1838848"/>
          <a:ext cx="10723562" cy="429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3840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659722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854936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being to understand the core concept:  Salvation – what it means to be saved.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what a miracle is - the ordinary being turned into the extraordinary because of God’s power.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Jesus calming the storm.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Zacchaeus.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the Centurion servant.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the 10 lepers.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Jesus healing the blind beggar.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story of Jesus helping the disciples to fill their nets with fish.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22439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Miracle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Tax collector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Centurion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Healing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Leper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Saviour/save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58342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the key stories listed above.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remember the key stories and talk about them (Exceeding)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meaning, purpose and truth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how I feel when I help someone.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things that have happened to me that made me happy or sad.  (Exceeding)</a:t>
                      </a:r>
                      <a:endParaRPr lang="en-GB" sz="16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25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535083"/>
            <a:ext cx="10586109" cy="802227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1: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Why is it good to listen to the stories that Jesus told?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Why did Jesus tell stories?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Who helps you when you are lost? Can God help you when you are lost?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Why is it important to listen? Why is it important for believers to listen to God?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Are you a good listener?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What makes someone a good friend? What is Jesus’ understanding of friendship?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6/7:  </a:t>
            </a:r>
            <a:r>
              <a:rPr lang="en-GB" sz="1600" dirty="0">
                <a:latin typeface="Century Gothic" panose="020B0502020202020204" pitchFamily="34" charset="0"/>
              </a:rPr>
              <a:t>Why is it good to listen to and remember the stories Jesus told?</a:t>
            </a:r>
            <a:endParaRPr lang="en-GB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041810"/>
              </p:ext>
            </p:extLst>
          </p:nvPr>
        </p:nvGraphicFramePr>
        <p:xfrm>
          <a:off x="673770" y="1814380"/>
          <a:ext cx="10723562" cy="3568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1468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662094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947762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core concept: Gospel/good news.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following parables; The Lost Sheep, The Prodigal Son, The Parable of the Sower, The Foolish Builder and The Good Samaritan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88562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Gospel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Parable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 message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34857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teaching, sources of wisdom and authority:</a:t>
                      </a:r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the parables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retell the parables and talk about them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retell the parables and talk about  the message behind them 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 , purpose and truth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what makes me happy and sad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special things that happen to others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begin to talk about what the message of the parables might mean for me and in everyday life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414067"/>
            <a:ext cx="9242598" cy="1063041"/>
          </a:xfrm>
        </p:spPr>
        <p:txBody>
          <a:bodyPr>
            <a:normAutofit fontScale="90000"/>
          </a:bodyPr>
          <a:lstStyle/>
          <a:p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Year 2: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Why do Christians make and keep promises before God?</a:t>
            </a:r>
            <a:br>
              <a:rPr lang="en-GB" sz="13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</a:t>
            </a:r>
            <a:r>
              <a:rPr lang="en-GB" sz="1600" dirty="0">
                <a:latin typeface="Century Gothic" panose="020B0502020202020204" pitchFamily="34" charset="0"/>
              </a:rPr>
              <a:t>  What does it mean to belong to a Christian community?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</a:t>
            </a:r>
            <a:r>
              <a:rPr lang="en-GB" sz="1600" dirty="0">
                <a:latin typeface="Century Gothic" panose="020B0502020202020204" pitchFamily="34" charset="0"/>
              </a:rPr>
              <a:t>  How does Baptism help Christians to belong to a church?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</a:t>
            </a:r>
            <a:r>
              <a:rPr lang="en-GB" sz="1600" dirty="0">
                <a:latin typeface="Century Gothic" panose="020B0502020202020204" pitchFamily="34" charset="0"/>
              </a:rPr>
              <a:t>  What happened when Jesus was baptised? What does his Baptism mean to Christians?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</a:t>
            </a:r>
            <a:r>
              <a:rPr lang="en-GB" sz="1600" dirty="0">
                <a:latin typeface="Century Gothic" panose="020B0502020202020204" pitchFamily="34" charset="0"/>
              </a:rPr>
              <a:t>  What happens in a Christian Baptism today?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</a:t>
            </a:r>
            <a:r>
              <a:rPr lang="en-GB" sz="1600" dirty="0">
                <a:latin typeface="Century Gothic" panose="020B0502020202020204" pitchFamily="34" charset="0"/>
              </a:rPr>
              <a:t>  What does marriage in church mean to Christians?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</a:t>
            </a:r>
            <a:r>
              <a:rPr lang="en-GB" sz="1600" dirty="0">
                <a:latin typeface="Century Gothic" panose="020B0502020202020204" pitchFamily="34" charset="0"/>
              </a:rPr>
              <a:t>  How are promises important in both Christian Baptism and Christian marriage?</a:t>
            </a:r>
            <a:br>
              <a:rPr lang="en-GB" sz="1300" dirty="0">
                <a:latin typeface="Century Gothic" panose="020B0502020202020204" pitchFamily="34" charset="0"/>
              </a:rPr>
            </a:br>
            <a:br>
              <a:rPr lang="en-GB" sz="1300" dirty="0"/>
            </a:br>
            <a:endParaRPr lang="en-GB" sz="13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126198"/>
              </p:ext>
            </p:extLst>
          </p:nvPr>
        </p:nvGraphicFramePr>
        <p:xfrm>
          <a:off x="673770" y="2029097"/>
          <a:ext cx="10646218" cy="4563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465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368108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understand the meaning of a church community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what Baptism 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meaning of a Christian marriage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what is meant by the word ‘promise’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09479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Belonging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Christian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Church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Rite of passage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Ceremony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Baptism/Christening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Font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John the Baptist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Forgiveness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Marriage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Vows/promise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5403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expressing meaning: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recognise symbols of Baptism (water, light, forgiveness of sins and belonging) and marriage (exchanging of rings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understand that Baptism means becoming a member of the Christian church and that a Christian marriage is making  promises before God and the Christian community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religious vocabulary to describe the meaning of Baptism and marriage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what is important to me and others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be able to express my own opinion and recognise there is often more than one answer.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make links between things that are important to me which may be different for other people.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Exc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3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9" y="460549"/>
            <a:ext cx="10181799" cy="1176540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3: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Who is Jesus?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What does Jesus mean when he says: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‘</a:t>
            </a:r>
            <a:r>
              <a:rPr lang="en-GB" sz="1600" dirty="0">
                <a:latin typeface="Century Gothic" panose="020B0502020202020204" pitchFamily="34" charset="0"/>
              </a:rPr>
              <a:t>I am the bread of life’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‘ </a:t>
            </a:r>
            <a:r>
              <a:rPr lang="en-GB" sz="1600" dirty="0">
                <a:latin typeface="Century Gothic" panose="020B0502020202020204" pitchFamily="34" charset="0"/>
              </a:rPr>
              <a:t>I am the light of the world’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‘</a:t>
            </a:r>
            <a:r>
              <a:rPr lang="en-GB" sz="1600" dirty="0">
                <a:latin typeface="Century Gothic" panose="020B0502020202020204" pitchFamily="34" charset="0"/>
              </a:rPr>
              <a:t>I am the good shepherd?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4:  ‘ </a:t>
            </a:r>
            <a:r>
              <a:rPr lang="en-GB" sz="1600" dirty="0">
                <a:latin typeface="Century Gothic" panose="020B0502020202020204" pitchFamily="34" charset="0"/>
              </a:rPr>
              <a:t>I am the true vine’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</a:t>
            </a:r>
            <a:r>
              <a:rPr lang="en-GB" sz="1600" dirty="0">
                <a:latin typeface="Century Gothic" panose="020B0502020202020204" pitchFamily="34" charset="0"/>
              </a:rPr>
              <a:t>  ‘I am the resurrection and the life’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Who does Jesus say he is?</a:t>
            </a:r>
            <a:br>
              <a:rPr lang="en-GB" sz="1600" dirty="0"/>
            </a:b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859186"/>
              </p:ext>
            </p:extLst>
          </p:nvPr>
        </p:nvGraphicFramePr>
        <p:xfrm>
          <a:off x="673769" y="1907514"/>
          <a:ext cx="10723562" cy="4637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80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644980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core concepts:   Incarnation and Gospel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‘I am’ statements and their meaning to Christians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consider how the statements  may be relevant and applied to their own lives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19386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Incarnation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Gospel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Jesus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Human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Divine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Symbolism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Guidance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Nourish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Sustain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Prophecy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Resurrection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Eternal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Hope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Truth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436150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teachings,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suggest the meaning behind the ‘I can’ statements 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what a Christian might learn from the ‘I can ‘ statements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make links between  how a Christian understands the ‘I can‘ statements and connects them to their own lives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meanings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am beginning to explore questions about meaning and truth and can discuss the meaning behind the ‘I can’ statements.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important questions about life and can compare my ideas with those of others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 represent my own ideas and suggest reasons for them and respond thoughtfully (Week 6)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   (GD)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67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414068"/>
            <a:ext cx="9242598" cy="1266564"/>
          </a:xfrm>
        </p:spPr>
        <p:txBody>
          <a:bodyPr>
            <a:normAutofit fontScale="90000"/>
          </a:bodyPr>
          <a:lstStyle/>
          <a:p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Year 4: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Why is liturgy important to many Christians?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1:  </a:t>
            </a:r>
            <a:r>
              <a:rPr lang="en-GB" sz="1300" dirty="0">
                <a:latin typeface="Century Gothic" panose="020B0502020202020204" pitchFamily="34" charset="0"/>
              </a:rPr>
              <a:t>What are the main ingredients of Christian public worship and why?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2:  </a:t>
            </a:r>
            <a:r>
              <a:rPr lang="en-GB" sz="1300" dirty="0">
                <a:latin typeface="Century Gothic" panose="020B0502020202020204" pitchFamily="34" charset="0"/>
              </a:rPr>
              <a:t>What might be the role of liturgy in building their relationships with God, with each other and with themselves?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3:  </a:t>
            </a:r>
            <a:r>
              <a:rPr lang="en-GB" sz="1300" dirty="0">
                <a:latin typeface="Century Gothic" panose="020B0502020202020204" pitchFamily="34" charset="0"/>
              </a:rPr>
              <a:t>How do individuals respond to different elements of the liturgy and how are they changed by their experiences?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4:  </a:t>
            </a:r>
            <a:r>
              <a:rPr lang="en-GB" sz="1300" dirty="0">
                <a:latin typeface="Century Gothic" panose="020B0502020202020204" pitchFamily="34" charset="0"/>
              </a:rPr>
              <a:t>How important are each of the different elements of the liturgy when compared to one another and what is the relationship between them?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5:</a:t>
            </a:r>
            <a:r>
              <a:rPr lang="en-GB" sz="1300" dirty="0">
                <a:latin typeface="Century Gothic" panose="020B0502020202020204" pitchFamily="34" charset="0"/>
              </a:rPr>
              <a:t>  (Optional session)</a:t>
            </a:r>
            <a:br>
              <a:rPr lang="en-GB" sz="1300" dirty="0">
                <a:latin typeface="Century Gothic" panose="020B0502020202020204" pitchFamily="34" charset="0"/>
              </a:rPr>
            </a:br>
            <a:r>
              <a:rPr lang="en-GB" sz="1300" b="1" dirty="0">
                <a:latin typeface="Century Gothic" panose="020B0502020202020204" pitchFamily="34" charset="0"/>
              </a:rPr>
              <a:t>Week 6 and 7:  </a:t>
            </a:r>
            <a:r>
              <a:rPr lang="en-GB" sz="1300" dirty="0">
                <a:latin typeface="Century Gothic" panose="020B0502020202020204" pitchFamily="34" charset="0"/>
              </a:rPr>
              <a:t>How would you create a liturgy for your school or your parish?</a:t>
            </a:r>
            <a:br>
              <a:rPr lang="en-GB" sz="3200" dirty="0"/>
            </a:b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416865"/>
              </p:ext>
            </p:extLst>
          </p:nvPr>
        </p:nvGraphicFramePr>
        <p:xfrm>
          <a:off x="673770" y="2020711"/>
          <a:ext cx="10723562" cy="495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809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747753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41436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know the key elements of the Eucharist and the meaning behind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To have an understanding of how liturgy impacts on the life of the believer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2804931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Liturgy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Eucharist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Communion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Confession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The Word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Epistle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Psalm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Gospel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Intercession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Offertory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Peace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Praise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Symbol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Sacrament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Ritual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Witness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1738961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Ways of expressing meaning: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religious vocabulary to describe how Christians worship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express my own thoughts and belief about how Christians express their faith through the liturgy  (Exp)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a wide range of vocabulary to suggest reasons for the similarities and differences  in how </a:t>
                      </a:r>
                      <a:r>
                        <a:rPr lang="en-GB" sz="1000" b="0">
                          <a:latin typeface="Century Gothic" panose="020B0502020202020204" pitchFamily="34" charset="0"/>
                        </a:rPr>
                        <a:t>Christians use 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liturgy to express their faith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important questions about the liturgy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 begin to apply my own and others’ ideas to a given question and support this with facts and evidence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ask questions about the meaning behind the liturgy and suggest answers on how it helps a Christian in their daily life  (GD)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9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0" y="601637"/>
            <a:ext cx="10556938" cy="1191994"/>
          </a:xfrm>
        </p:spPr>
        <p:txBody>
          <a:bodyPr>
            <a:normAutofit fontScale="90000"/>
          </a:bodyPr>
          <a:lstStyle/>
          <a:p>
            <a:r>
              <a:rPr lang="en-GB" sz="1600" b="1" dirty="0">
                <a:latin typeface="Century Gothic" panose="020B0502020202020204" pitchFamily="34" charset="0"/>
              </a:rPr>
              <a:t>Year 5: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How does faith shape/influence our community?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 </a:t>
            </a:r>
            <a:r>
              <a:rPr lang="en-GB" sz="1600" dirty="0">
                <a:latin typeface="Century Gothic" panose="020B0502020202020204" pitchFamily="34" charset="0"/>
              </a:rPr>
              <a:t>What faith and belief communities to we belong to?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How have faith and belief communities in our area changed over the last 50 years?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3/4:  </a:t>
            </a:r>
            <a:r>
              <a:rPr lang="en-GB" sz="1600" dirty="0">
                <a:latin typeface="Century Gothic" panose="020B0502020202020204" pitchFamily="34" charset="0"/>
              </a:rPr>
              <a:t>What more can we find out about our borough’s faith and belief communities</a:t>
            </a:r>
            <a:r>
              <a:rPr lang="en-GB" sz="1600" b="1" dirty="0">
                <a:latin typeface="Century Gothic" panose="020B0502020202020204" pitchFamily="34" charset="0"/>
              </a:rPr>
              <a:t>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What can we tell each other about our places of worship?</a:t>
            </a:r>
            <a:br>
              <a:rPr lang="en-GB" sz="16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How has life in our community/borough been enriched by the diversity of faiths and beliefs that make up the borough?</a:t>
            </a:r>
            <a:br>
              <a:rPr lang="en-GB" sz="1600" dirty="0">
                <a:latin typeface="Century Gothic" panose="020B0502020202020204" pitchFamily="34" charset="0"/>
              </a:rPr>
            </a:br>
            <a:br>
              <a:rPr lang="en-GB" sz="3200" dirty="0"/>
            </a:b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842261"/>
              </p:ext>
            </p:extLst>
          </p:nvPr>
        </p:nvGraphicFramePr>
        <p:xfrm>
          <a:off x="673770" y="1648542"/>
          <a:ext cx="10844460" cy="502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0841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863619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94685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  To know the faiths of our school, community and locality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To know how faith and belief communities have changed over the last 50 years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To know how faith communities work in partnership with each other and the local community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Century Gothic" panose="020B0502020202020204" pitchFamily="34" charset="0"/>
                        </a:rPr>
                        <a:t>To know how faith has enriched the local community and  borough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1520706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Review key religious vocabulary previously learned through the world faith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553638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Ways of living: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use correct religious vocabulary to describe and compare what practice and experiences may be involved in belonging to different faith and belief groups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begin to explain and give reasons for the significance faith and belief has on the lives on individuals and communities  (</a:t>
                      </a:r>
                      <a:r>
                        <a:rPr lang="en-GB" sz="1000" b="0" i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I can articulate what key religious concepts mean for me (</a:t>
                      </a:r>
                      <a:r>
                        <a:rPr lang="en-GB" sz="1000" b="0" i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i="0" dirty="0">
                          <a:latin typeface="Century Gothic" panose="020B0502020202020204" pitchFamily="34" charset="0"/>
                        </a:rPr>
                        <a:t> forgiveness, belonging) and recognise that this might be different for other people because of religious belief.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i="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i="0" dirty="0">
                          <a:latin typeface="Century Gothic" panose="020B0502020202020204" pitchFamily="34" charset="0"/>
                        </a:rPr>
                        <a:t>Questions of identity, diversity and belonging: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talk about  religious concepts/beliefs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eg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 belonging) and I am beginning to relate this to the people I am learning about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respond thoughtfully to different  ideas about community, beliefs and  values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consider the challenges and impact of belonging to a religion today and explain my own views about belonging, giving examples  (GD)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475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272716"/>
            <a:ext cx="10285368" cy="1468998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6 Unit A: Rules and responsibilities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Who decides?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 Rules 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Traditional creation story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What would a modern creation story look like?</a:t>
            </a:r>
            <a:br>
              <a:rPr lang="en-GB" sz="1600" dirty="0"/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Guidelines for living as a Muslim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Creeds</a:t>
            </a:r>
            <a:br>
              <a:rPr lang="en-GB" dirty="0"/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Our creed for life</a:t>
            </a: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464278"/>
              </p:ext>
            </p:extLst>
          </p:nvPr>
        </p:nvGraphicFramePr>
        <p:xfrm>
          <a:off x="596998" y="1950720"/>
          <a:ext cx="10461864" cy="5101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87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558677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0081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Understand what is meant by rules and responsibilities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Hadith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To know the Apostle Creed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The Shahadah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The Shema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Dalai Lama’s instruction for Life in the new Millennium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700811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Rule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Law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Religions studied; Judaism, Christianity </a:t>
                      </a:r>
                      <a:r>
                        <a:rPr lang="en-GB" sz="1000">
                          <a:latin typeface="Century Gothic" panose="020B0502020202020204" pitchFamily="34" charset="0"/>
                        </a:rPr>
                        <a:t>and Islam</a:t>
                      </a: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Creed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Responsibility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Authority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Bible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Qur’an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Hadith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Shahadah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Shema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327695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 and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suggest reasons for the similar and different beliefs that people hold and explain how religions sources as used to provide answers to important questions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and explain how creeds help shape a believer’s life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my own personal research on a given topic and present a clear viewpoint based on religious beliefs and values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values and commitment: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apply and express my own views about ethical questions including ideas about what is right and wrong, what is just and fair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reasoning and a range of examples to express insights into the relationship between beliefs, teaching and world views related to rules and responsibilities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 a personal view  with reasons and examples of how religious and world views shape rules and responsibility for individuals and society (GD)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32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E87-5A1D-41E7-8D8C-210808BC2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97" y="272716"/>
            <a:ext cx="10285368" cy="1468998"/>
          </a:xfrm>
        </p:spPr>
        <p:txBody>
          <a:bodyPr>
            <a:normAutofit fontScale="90000"/>
          </a:bodyPr>
          <a:lstStyle/>
          <a:p>
            <a:br>
              <a:rPr lang="en-GB" sz="1600" b="1" dirty="0"/>
            </a:br>
            <a:r>
              <a:rPr lang="en-GB" sz="1600" b="1" dirty="0">
                <a:latin typeface="Century Gothic" panose="020B0502020202020204" pitchFamily="34" charset="0"/>
              </a:rPr>
              <a:t>Year 6 Unit B: Rules and responsibilities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Big question:  Who decides?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1: </a:t>
            </a:r>
            <a:r>
              <a:rPr lang="en-GB" sz="1600" dirty="0">
                <a:latin typeface="Century Gothic" panose="020B0502020202020204" pitchFamily="34" charset="0"/>
              </a:rPr>
              <a:t> Rules 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2:  </a:t>
            </a:r>
            <a:r>
              <a:rPr lang="en-GB" sz="1600" dirty="0">
                <a:latin typeface="Century Gothic" panose="020B0502020202020204" pitchFamily="34" charset="0"/>
              </a:rPr>
              <a:t>Moses and the rule breakers</a:t>
            </a:r>
            <a:br>
              <a:rPr lang="en-GB" sz="3200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3:  </a:t>
            </a:r>
            <a:r>
              <a:rPr lang="en-GB" sz="1600" dirty="0">
                <a:latin typeface="Century Gothic" panose="020B0502020202020204" pitchFamily="34" charset="0"/>
              </a:rPr>
              <a:t>Unwritten shared rules</a:t>
            </a:r>
            <a:br>
              <a:rPr lang="en-GB" sz="1600" dirty="0"/>
            </a:br>
            <a:r>
              <a:rPr lang="en-GB" sz="1600" b="1" dirty="0">
                <a:latin typeface="Century Gothic" panose="020B0502020202020204" pitchFamily="34" charset="0"/>
              </a:rPr>
              <a:t>Week 4:  </a:t>
            </a:r>
            <a:r>
              <a:rPr lang="en-GB" sz="1600" dirty="0">
                <a:latin typeface="Century Gothic" panose="020B0502020202020204" pitchFamily="34" charset="0"/>
              </a:rPr>
              <a:t>Guidelines for living as a Muslim</a:t>
            </a:r>
            <a:br>
              <a:rPr lang="en-GB" sz="1600" b="1" dirty="0">
                <a:latin typeface="Century Gothic" panose="020B0502020202020204" pitchFamily="34" charset="0"/>
              </a:rPr>
            </a:br>
            <a:r>
              <a:rPr lang="en-GB" sz="1600" b="1" dirty="0">
                <a:latin typeface="Century Gothic" panose="020B0502020202020204" pitchFamily="34" charset="0"/>
              </a:rPr>
              <a:t>Week 5:  </a:t>
            </a:r>
            <a:r>
              <a:rPr lang="en-GB" sz="1600" dirty="0">
                <a:latin typeface="Century Gothic" panose="020B0502020202020204" pitchFamily="34" charset="0"/>
              </a:rPr>
              <a:t>Saying what matters</a:t>
            </a:r>
            <a:br>
              <a:rPr lang="en-GB" dirty="0"/>
            </a:br>
            <a:r>
              <a:rPr lang="en-GB" sz="1600" b="1" dirty="0">
                <a:latin typeface="Century Gothic" panose="020B0502020202020204" pitchFamily="34" charset="0"/>
              </a:rPr>
              <a:t>Week 6:  </a:t>
            </a:r>
            <a:r>
              <a:rPr lang="en-GB" sz="1600" dirty="0">
                <a:latin typeface="Century Gothic" panose="020B0502020202020204" pitchFamily="34" charset="0"/>
              </a:rPr>
              <a:t>Our statement about living in the world</a:t>
            </a:r>
            <a:endParaRPr lang="en-GB" sz="1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A04B2-5C3B-4CE2-82EC-2BEBB3AD3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564471"/>
              </p:ext>
            </p:extLst>
          </p:nvPr>
        </p:nvGraphicFramePr>
        <p:xfrm>
          <a:off x="596998" y="1950720"/>
          <a:ext cx="10461864" cy="464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187">
                  <a:extLst>
                    <a:ext uri="{9D8B030D-6E8A-4147-A177-3AD203B41FA5}">
                      <a16:colId xmlns:a16="http://schemas.microsoft.com/office/drawing/2014/main" val="2272867471"/>
                    </a:ext>
                  </a:extLst>
                </a:gridCol>
                <a:gridCol w="7558677">
                  <a:extLst>
                    <a:ext uri="{9D8B030D-6E8A-4147-A177-3AD203B41FA5}">
                      <a16:colId xmlns:a16="http://schemas.microsoft.com/office/drawing/2014/main" val="634402822"/>
                    </a:ext>
                  </a:extLst>
                </a:gridCol>
              </a:tblGrid>
              <a:tr h="70081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Remembering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Story of Moses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Prophet Mohammad (PBUH) and the birds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The story of  The People who Hugged the Trees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 of Albert Schweitzer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411023"/>
                  </a:ext>
                </a:extLst>
              </a:tr>
              <a:tr h="700811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Religious 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Rule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Law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Responsibility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Authority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Religions studied; Judaism, Christianity and Islam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Bible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Qur’an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Moses</a:t>
                      </a:r>
                    </a:p>
                    <a:p>
                      <a:r>
                        <a:rPr lang="en-GB" sz="1000" dirty="0">
                          <a:latin typeface="Century Gothic" panose="020B0502020202020204" pitchFamily="34" charset="0"/>
                        </a:rPr>
                        <a:t>Prophet Mohammad (PBUH)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89906"/>
                  </a:ext>
                </a:extLst>
              </a:tr>
              <a:tr h="2327695"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What enquiry based questions do they need to be able to answer by the end of the unit?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Beliefs, teachings and sources of wisdom and authority: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suggest reasons for the similar and different beliefs that people hold and explain how religious sources are used to provide answers to important questions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describe and explain how sacred texts help shape a believer’s life  (Exp)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my own personal research on a given topic and present a clear viewpoint based on religious beliefs and values  (GD)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Questions of meaning, purpose and truth: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apply and express my own views about ethical questions including ideas about what is right and wrong, what is just and fair  (WT)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use reasoning and a range of examples to express insights into the relationship between beliefs, teaching and world views related to rules and responsibilities  (</a:t>
                      </a:r>
                      <a:r>
                        <a:rPr lang="en-GB" sz="1000" b="0" dirty="0" err="1">
                          <a:latin typeface="Century Gothic" panose="020B0502020202020204" pitchFamily="34" charset="0"/>
                        </a:rPr>
                        <a:t>Exp</a:t>
                      </a: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latin typeface="Century Gothic" panose="020B0502020202020204" pitchFamily="34" charset="0"/>
                        </a:rPr>
                        <a:t>I can give a personal view  with reasons and examples of how religious and world views shape rules and responsibility for individuals and society (GD)</a:t>
                      </a:r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841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938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829</TotalTime>
  <Words>1777</Words>
  <Application>Microsoft Office PowerPoint</Application>
  <PresentationFormat>Widescreen</PresentationFormat>
  <Paragraphs>216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Corbel</vt:lpstr>
      <vt:lpstr>Wingdings</vt:lpstr>
      <vt:lpstr>Office Theme</vt:lpstr>
      <vt:lpstr>Banded</vt:lpstr>
      <vt:lpstr>Summer term 2 RE assessment criteria</vt:lpstr>
      <vt:lpstr>Year R: Big question: How did Jesus rescue people? Week 1:  How did Jesus rescue people who were afraid? Week 2:  How did Jesus rescue people who were lonely? Week 3:  How did Jesus rescue people who were sad? Week 4:  How did Jesus rescue people who were sick? Week 5:  How did Jesus rescue people who couldn’t see? Week 6:  How did Jesus rescue people who needed food? </vt:lpstr>
      <vt:lpstr>Year 1: Big question:  Why is it good to listen to the stories that Jesus told? Week 1:  Why did Jesus tell stories? Week 2:  Who helps you when you are lost? Can God help you when you are lost? Week 3:  Why is it important to listen? Why is it important for believers to listen to God? Week 4:  Are you a good listener? Week 5:  What makes someone a good friend? What is Jesus’ understanding of friendship? Week 6/7:  Why is it good to listen to and remember the stories Jesus told?</vt:lpstr>
      <vt:lpstr>  Year 2: Big question:  Why do Christians make and keep promises before God? Week 1:  What does it mean to belong to a Christian community? Week 2:  How does Baptism help Christians to belong to a church? Week 3:  What happened when Jesus was baptised? What does his Baptism mean to Christians? Week 4:  What happens in a Christian Baptism today? Week 5:  What does marriage in church mean to Christians? Week 6:  How are promises important in both Christian Baptism and Christian marriage?  </vt:lpstr>
      <vt:lpstr>Year 3: Big question:  Who is Jesus?  What does Jesus mean when he says: Week 1:  ‘I am the bread of life’ Week 2:  ‘ I am the light of the world’ Week 3:  ‘I am the good shepherd? Week 4:  ‘ I am the true vine’ Week 5:  ‘I am the resurrection and the life’ Week 6:  Who does Jesus say he is? </vt:lpstr>
      <vt:lpstr>   Year 4: Big question:  Why is liturgy important to many Christians? Week 1:  What are the main ingredients of Christian public worship and why? Week 2:  What might be the role of liturgy in building their relationships with God, with each other and with themselves? Week 3:  How do individuals respond to different elements of the liturgy and how are they changed by their experiences? Week 4:  How important are each of the different elements of the liturgy when compared to one another and what is the relationship between them? Week 5:  (Optional session) Week 6 and 7:  How would you create a liturgy for your school or your parish? </vt:lpstr>
      <vt:lpstr>Year 5: Big question: How does faith shape/influence our community?  Week 1:  What faith and belief communities to we belong to? Week 2:  How have faith and belief communities in our area changed over the last 50 years? Week 3/4:  What more can we find out about our borough’s faith and belief communities? Week 5:  What can we tell each other about our places of worship? Week 6:  How has life in our community/borough been enriched by the diversity of faiths and beliefs that make up the borough?  </vt:lpstr>
      <vt:lpstr> Year 6 Unit A: Rules and responsibilities Big question:  Who decides? Week 1:  Rules   Week 2:  Traditional creation story Week 3:  What would a modern creation story look like? Week 4:  Guidelines for living as a Muslim Week 5:  Creeds Week 6:  Our creed for life</vt:lpstr>
      <vt:lpstr> Year 6 Unit B: Rules and responsibilities Big question:  Who decides? Week 1:  Rules  Week 2:  Moses and the rule breakers Week 3:  Unwritten shared rules Week 4:  Guidelines for living as a Muslim Week 5:  Saying what matters Week 6:  Our statement about living in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 Big question:  Why is Easter the most important festival for Christians? Week 1:  What happened on Palm Sunday and what does it teach us about Jesus? Week 2:  What happened at the Last Supper and what does it teach us about Jesus? Week 3:  What happened on Good Friday and what does it teach us about Jesus? Week 4:  What happened on Easter Sunday and what dies it teach us about Jesus</dc:title>
  <dc:creator>mary thorne</dc:creator>
  <cp:lastModifiedBy>mary thorne</cp:lastModifiedBy>
  <cp:revision>87</cp:revision>
  <cp:lastPrinted>2019-05-19T19:12:25Z</cp:lastPrinted>
  <dcterms:created xsi:type="dcterms:W3CDTF">2019-03-09T22:13:44Z</dcterms:created>
  <dcterms:modified xsi:type="dcterms:W3CDTF">2019-09-06T17:10:05Z</dcterms:modified>
</cp:coreProperties>
</file>