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427" r:id="rId3"/>
    <p:sldId id="444" r:id="rId4"/>
    <p:sldId id="437" r:id="rId5"/>
    <p:sldId id="442" r:id="rId6"/>
    <p:sldId id="417" r:id="rId7"/>
    <p:sldId id="433" r:id="rId8"/>
    <p:sldId id="438" r:id="rId9"/>
    <p:sldId id="420" r:id="rId10"/>
    <p:sldId id="419" r:id="rId11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8" autoAdjust="0"/>
    <p:restoredTop sz="79344" autoAdjust="0"/>
  </p:normalViewPr>
  <p:slideViewPr>
    <p:cSldViewPr snapToGrid="0">
      <p:cViewPr varScale="1">
        <p:scale>
          <a:sx n="90" d="100"/>
          <a:sy n="90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9BF0F86-9AB8-4B2B-9B4F-0DD62BFD8CF0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B79C88-6897-4FB2-8D21-029C0404D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7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7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52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0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4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5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84A6-531B-4D84-91CA-77D448F89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2474-227B-468A-AF6F-FEFB87FD0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7240-70BD-497D-866D-4E7EEF89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DC8D-BBE7-4457-9EDD-5AD54DC0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AB44-EA32-408D-B65C-44762994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AD75-42BE-4E74-BA2E-116F3E7F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DCD28-4A40-4E43-842A-D0295D36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509C-ACC1-4DDB-B98C-86D8D7F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5748-7957-418A-A1F8-D2D9EDC2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3D0-527D-47E1-AFA9-81E345A4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E4B58-61B3-464A-9050-F79680CC9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DCA4-8042-459F-A683-55A089EC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CDCD-E678-4A1A-8D91-28F52D3C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80D7-583B-4200-8D4D-1F6065AA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2C1B-6579-4EBB-A622-7264E31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0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79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79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0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309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82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03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1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67E5-206E-4548-929E-4C2697F6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CA81-7FEC-4674-B820-2D753693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1C185-9F42-4E04-851C-56F9275C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ACC5-ADD9-4B3D-A618-C4D3A413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7686-FAC0-465B-9F1D-CD975F68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82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04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24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E53B-C0F5-4979-B61F-8B402308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5BA9-6E86-4E8C-8E00-2975EAF0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CD90-08E8-4B71-A526-BBAA8912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2C3A-8C35-45F1-9662-C0D95616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447E-EFDD-45B5-92C8-9C6BFF6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7E7C-4390-4C67-AAEF-83446AF5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5DF4-C261-40C9-AC9F-1AFA89E21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4B34E-2034-4250-87AC-F8F33BE1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9C69-7D94-4BAA-A528-84D1BE7A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CCC3C-38F6-472C-932F-1941124B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1EEC-8A36-4D3B-881B-D75ED1C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1246-F026-4C22-802A-6F924BD6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13C20-EC8B-4061-B3DD-7E7DBE3E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8F61-F9F9-49CB-84FD-D3CC46A00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A95D9-6CD2-44AA-A7DA-8508CCFC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6A2C-7614-4576-9F08-7BF75995E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A1456-E749-4245-AE0E-C6EBCB2E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7A4FD-8656-4F1C-A418-35D70D70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BCC30-385C-413E-8886-DF280176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CE3E-3741-4BB9-B54E-171E7693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75FE1-C4BC-4543-B46A-12A3F9C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0A37-9A10-4E1B-9AE3-34F8812C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75D6D-4F29-45D6-8F56-6F6069BA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F5B5-354D-4CF7-8A8E-F44AD019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85A7B-A6C0-48E3-895E-52F4ADAF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4A3B5-9414-4D45-AB99-77A372A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D373-C0B9-459D-BA1F-0420C8D0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E9A8-0115-48A6-9E97-3DF45154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EBB9E-980B-4755-B6E6-708B88305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B6A5-6987-40FA-80F1-D1BC71C8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2C4A5-DBEA-4338-9FCD-8748B51F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8FFDE-1F63-44B2-ABC6-79ED22F1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33BF-78BF-4FA2-BFC9-6DBEFE7C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A8452-67D3-4DFC-B57A-3F842763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0B1F9-20CC-448C-ABC0-2F8D63D39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3BF4-F95B-419E-80D2-F1C35959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2C9F-1E85-460F-B10F-E04B6FAC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4746A-4E3A-4BE1-9722-4B8A0698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92EC8-3B5F-4F7B-8FA6-BD2015BE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3222-CDB9-4DFC-9C69-47D4E045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6599F-4A3A-4520-A373-44BA9BB7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6D9A-B988-4C73-A59D-D9945FF4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1B71-58F7-46D1-ACC6-98690562A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2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C37E-CB3D-4E8F-A7C3-46C48C1E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Spring term 1 RE assessment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7BA3-5C9C-49C1-B000-49A11566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latin typeface="Century Gothic" panose="020B0502020202020204" pitchFamily="34" charset="0"/>
              </a:rPr>
              <a:t>Assessment criteria for schools using the model RE curriculum map</a:t>
            </a:r>
          </a:p>
        </p:txBody>
      </p:sp>
    </p:spTree>
    <p:extLst>
      <p:ext uri="{BB962C8B-B14F-4D97-AF65-F5344CB8AC3E}">
        <p14:creationId xmlns:p14="http://schemas.microsoft.com/office/powerpoint/2010/main" val="196318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00" y="1030578"/>
            <a:ext cx="9242598" cy="421705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R: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Why do Christians believe Jesus is special?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Who is special to you?  Who is particularly special to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Why do Christians believe that they are special to Jesus?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child for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grown up?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grown up?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What does Jesus teach Christians?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1838848"/>
          <a:ext cx="10723562" cy="483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840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59722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5493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meaning of the key concept : Incarnation – God becoming human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parable of the lost sheep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story of Jesus in the temple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miracle of the feeding of the 5000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miracle of the healing of the paralysed man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commandment ‘ love one another’ and what that means </a:t>
                      </a:r>
                      <a:r>
                        <a:rPr lang="en-GB" sz="1000">
                          <a:latin typeface="Century Gothic" panose="020B0502020202020204" pitchFamily="34" charset="0"/>
                        </a:rPr>
                        <a:t>for Christians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22439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Incarnation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Son of God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Human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Temple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Jesus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Parable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Miracle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Heal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Commandment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5834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events at the temple and the miracle of the feeding of the 5000 and the paralysed man.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remember the events at the temple and the miracle of the feeding of the 5000 and the paralysed man and can talk about them. (Exceeding)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why Christians believe they are special to Jesus and what makes me special.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how I show love to other people and how Christians show their love for other people (Exceeding)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6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00" y="1030578"/>
            <a:ext cx="9242598" cy="421705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R: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Why do Christians believe Jesus is special?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Who is special to you?  Who is particularly special to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Why do Christians believe that they are special to Jesus?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child for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grown up?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What made Jesus a special grown up?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What does Jesus teach Christians?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1838848"/>
          <a:ext cx="10723562" cy="483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840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59722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5493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meaning of the key concept : Incarnation – God becoming human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parable of the lost sheep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story of Jesus in the temple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miracle of the feeding of the 5000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miracle of the healing of the paralysed man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commandment ‘ love one another’ and what that means </a:t>
                      </a:r>
                      <a:r>
                        <a:rPr lang="en-GB" sz="1000">
                          <a:latin typeface="Century Gothic" panose="020B0502020202020204" pitchFamily="34" charset="0"/>
                        </a:rPr>
                        <a:t>for Christians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22439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Incarnation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Son of God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Human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Temple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Jesus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Parable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Miracle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Heal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Commandment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5834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events at the temple and the miracle of the feeding of the 5000 and the paralysed man.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remember the events at the temple and the miracle of the feeding of the 5000 and the paralysed man and can talk about them. (Exceeding)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why Christians believe they are special to Jesus and what makes me special.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how I show love to other people and how Christians show their love for other people (Exceeding)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2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535083"/>
            <a:ext cx="10586109" cy="802227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1: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What is it like to live as a Jew?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Why are these objects special?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What is it like to live as a Jewish person?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is the Torah and how is it used in the Jewish faith?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What is the importance of Shabbat within the Jewish faith?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How do Jews worship in the synagogue?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How do Jewish people worship?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1814380"/>
          <a:ext cx="10723562" cy="450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468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62094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47762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meaning of the Star of David, prayer cap, (Kippah) prayer shawl, (Tallit) , </a:t>
                      </a: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yad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, Torah, candle, Challah loaf and Menorah.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what the Torah is and how it is used by the Jewish people.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the meaning of Shabbat and what happens  during Shabbat including the meal.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role the synagogue plays in the life of a Jewish family.  (A visit to a synagogue should be encouraged.)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how the Jewish community worship.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66576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Judaism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Jewish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Star of David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Yad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Kippah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Tallit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Shabbat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Challah loaf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Synagogue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Rabbi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34857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expressing meaning: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some of the Jewish symbols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Star of David.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recognise the different Jewish symbols and can talk about them.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recognise that Jewish symbols, words and actions (worship and the Shabbat meal) have meaning and I am beginning to understand their importance to the Jewish community.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identity, diversity and belonging: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things my family do that are important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celebrations, rituals, sharing meals together, family gatherings etc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about the Jewish faith and other faiths in our school.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understand why faith communities do what they do and respond sensitively to those things.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7"/>
            <a:ext cx="9242598" cy="1063041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2: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Big question:  Why are they having a Jewish party?  (Weeks 4 and 5 to combine and weeks 6 and 7 to combine)</a:t>
            </a:r>
            <a:br>
              <a:rPr lang="en-GB" sz="11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1:</a:t>
            </a:r>
            <a:r>
              <a:rPr lang="en-GB" sz="1300" dirty="0">
                <a:latin typeface="Century Gothic" panose="020B0502020202020204" pitchFamily="34" charset="0"/>
              </a:rPr>
              <a:t>  Why are they having a party?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2:</a:t>
            </a:r>
            <a:r>
              <a:rPr lang="en-GB" sz="1300" dirty="0">
                <a:latin typeface="Century Gothic" panose="020B0502020202020204" pitchFamily="34" charset="0"/>
              </a:rPr>
              <a:t>  What is Rosh Hashanah?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3:</a:t>
            </a:r>
            <a:r>
              <a:rPr lang="en-GB" sz="1300" dirty="0">
                <a:latin typeface="Century Gothic" panose="020B0502020202020204" pitchFamily="34" charset="0"/>
              </a:rPr>
              <a:t>  Why is Rosh Hashanah important to the Jewish People?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4:</a:t>
            </a:r>
            <a:r>
              <a:rPr lang="en-GB" sz="1300" dirty="0">
                <a:latin typeface="Century Gothic" panose="020B0502020202020204" pitchFamily="34" charset="0"/>
              </a:rPr>
              <a:t>  Why are they having another Jewish Party?  (Sukkot)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5:</a:t>
            </a:r>
            <a:r>
              <a:rPr lang="en-GB" sz="1300" dirty="0">
                <a:latin typeface="Century Gothic" panose="020B0502020202020204" pitchFamily="34" charset="0"/>
              </a:rPr>
              <a:t>  What are the Jewish people remembering at the festival of Sukkot?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6:</a:t>
            </a:r>
            <a:r>
              <a:rPr lang="en-GB" sz="1300" dirty="0">
                <a:latin typeface="Century Gothic" panose="020B0502020202020204" pitchFamily="34" charset="0"/>
              </a:rPr>
              <a:t>  Why are they having a Jewish Party in December (</a:t>
            </a:r>
            <a:r>
              <a:rPr lang="en-GB" sz="1300" dirty="0" err="1">
                <a:latin typeface="Century Gothic" panose="020B0502020202020204" pitchFamily="34" charset="0"/>
              </a:rPr>
              <a:t>Hanukhah</a:t>
            </a:r>
            <a:r>
              <a:rPr lang="en-GB" sz="1300" dirty="0">
                <a:latin typeface="Century Gothic" panose="020B0502020202020204" pitchFamily="34" charset="0"/>
              </a:rPr>
              <a:t>)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US" sz="1300" b="1" dirty="0">
                <a:latin typeface="Century Gothic" panose="020B0502020202020204" pitchFamily="34" charset="0"/>
              </a:rPr>
              <a:t>Week 7:  </a:t>
            </a:r>
            <a:r>
              <a:rPr lang="en-US" sz="1300" dirty="0">
                <a:latin typeface="Century Gothic" panose="020B0502020202020204" pitchFamily="34" charset="0"/>
              </a:rPr>
              <a:t>What are the Jewish people celebrating at their festival of Hanukkah?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8:</a:t>
            </a:r>
            <a:r>
              <a:rPr lang="en-GB" sz="1300" dirty="0">
                <a:latin typeface="Century Gothic" panose="020B0502020202020204" pitchFamily="34" charset="0"/>
              </a:rPr>
              <a:t>  Why are they having a Jewish festival of Purim?  </a:t>
            </a:r>
            <a:br>
              <a:rPr lang="en-GB" sz="1300" dirty="0"/>
            </a:br>
            <a:endParaRPr lang="en-GB" sz="13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2029097"/>
          <a:ext cx="10646218" cy="456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65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36810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some of the key festivals that are important to Jewish people:  Rosh Hashanah, Sukkot, Hanukkah, Purim)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how each festival is celebrated and its meaning.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how the festivals are similar to other religious festivals/ cultural celebrations.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that the festivals are key points for the Jewish people in helping them remember their history.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09479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Judaism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Jewish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Festival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Celebration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Rosh Hashanah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Sukkot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Sukkah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Hanukkah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Menorah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Temple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Purim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5403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recall and name the different Jewish festivals.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and respond to questions about why the Jewish people celebrate each festival.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describe things that make being a Jewish person different from a non-Jewish person but similar to other faith believers.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things that are important to me.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be able to express my own opinion and recognise there is often more than one answer.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make links between things that are important to me and the way I think and behave.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My family are important to me and I therefore make time for them.  It is important that I remember family and friends Birthdays so I will always send a card.)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1468998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3 :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What does it mean to be a Jew?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What is a promise / covenant?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What is the significance of the </a:t>
            </a:r>
            <a:r>
              <a:rPr lang="en-GB" sz="1600" dirty="0" err="1">
                <a:latin typeface="Century Gothic" panose="020B0502020202020204" pitchFamily="34" charset="0"/>
              </a:rPr>
              <a:t>shema</a:t>
            </a:r>
            <a:r>
              <a:rPr lang="en-GB" sz="1600" dirty="0">
                <a:latin typeface="Century Gothic" panose="020B0502020202020204" pitchFamily="34" charset="0"/>
              </a:rPr>
              <a:t>?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</a:t>
            </a:r>
            <a:r>
              <a:rPr lang="en-GB" sz="1600" dirty="0">
                <a:latin typeface="Century Gothic" panose="020B0502020202020204" pitchFamily="34" charset="0"/>
              </a:rPr>
              <a:t>What is the significance of </a:t>
            </a:r>
            <a:r>
              <a:rPr lang="en-GB" sz="1600" dirty="0" err="1">
                <a:latin typeface="Century Gothic" panose="020B0502020202020204" pitchFamily="34" charset="0"/>
              </a:rPr>
              <a:t>passover</a:t>
            </a:r>
            <a:r>
              <a:rPr lang="en-GB" sz="1600" dirty="0">
                <a:latin typeface="Century Gothic" panose="020B0502020202020204" pitchFamily="34" charset="0"/>
              </a:rPr>
              <a:t> to Jewish People?</a:t>
            </a:r>
            <a:br>
              <a:rPr lang="en-GB" sz="1600" dirty="0"/>
            </a:br>
            <a:r>
              <a:rPr lang="en-GB" sz="1600" b="1" dirty="0">
                <a:latin typeface="Century Gothic" panose="020B0502020202020204" pitchFamily="34" charset="0"/>
              </a:rPr>
              <a:t>Week 4: </a:t>
            </a:r>
            <a:r>
              <a:rPr lang="en-GB" sz="1600" dirty="0">
                <a:latin typeface="Century Gothic" panose="020B0502020202020204" pitchFamily="34" charset="0"/>
              </a:rPr>
              <a:t>What is the importance of the Seder Meal for Jews?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</a:t>
            </a:r>
            <a:r>
              <a:rPr lang="en-GB" sz="1600" dirty="0">
                <a:latin typeface="Century Gothic" panose="020B0502020202020204" pitchFamily="34" charset="0"/>
              </a:rPr>
              <a:t>What is the importance of the 10 commandments to Jewish people?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</a:t>
            </a:r>
            <a:r>
              <a:rPr lang="en-GB" sz="1600" dirty="0">
                <a:latin typeface="Century Gothic" panose="020B0502020202020204" pitchFamily="34" charset="0"/>
              </a:rPr>
              <a:t>What have I learnt about what it means to be a Jew?</a:t>
            </a:r>
            <a:br>
              <a:rPr lang="en-GB" sz="14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07701"/>
              </p:ext>
            </p:extLst>
          </p:nvPr>
        </p:nvGraphicFramePr>
        <p:xfrm>
          <a:off x="622997" y="1950720"/>
          <a:ext cx="10905983" cy="374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52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8135331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0081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what a promise / covenant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To understand the significant of the Shema (Affirmation of the Jewish faith)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significance of the Passover to Jewish people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importance of the </a:t>
                      </a:r>
                      <a:r>
                        <a:rPr lang="en-GB" sz="1000" b="1" dirty="0" err="1">
                          <a:latin typeface="Century Gothic" panose="020B0502020202020204" pitchFamily="34" charset="0"/>
                        </a:rPr>
                        <a:t>Sedar</a:t>
                      </a: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 meal for Jews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importance of the 10 commandments to Jewish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Judaism, Jew, Jewish, God, descendants,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 promise, covenant, Moses declaration, sacrifice, faith trust, obedience, Shema, Mezuzah, Deuteronomy (5</a:t>
                      </a:r>
                      <a:r>
                        <a:rPr lang="en-GB" sz="1000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 book of the Torah), verse Exodus, Plight, Plague, Passover/Pesach, Egyptians, Israelites, slaves, Matzah, exile, commandment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27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 and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a religious story and say what special book it comes from.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what a Jewish person might learn from a sacred text and what it might mean.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between the beliefs and teachings in the sacred texts and show how they are connected to believers’ lives.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express my own ideas and opinions and understand that there may be more than one answer. 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link things that are important to me and other people with the way they think and behave.  (Exp)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confidently ask questions about the moral decisions I make and suggest what might happen as a result of different decisions, including those made with reference to my own beliefs/values.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90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160750"/>
            <a:ext cx="10285368" cy="2114884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4 :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200" b="1" dirty="0">
                <a:latin typeface="Century Gothic" panose="020B0502020202020204" pitchFamily="34" charset="0"/>
              </a:rPr>
              <a:t>Big question: What is the importance of the symbolism, beliefs and teaching in Hinduism?</a:t>
            </a:r>
            <a:br>
              <a:rPr lang="en-GB" sz="1100" b="1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1: </a:t>
            </a:r>
            <a:r>
              <a:rPr lang="en-GB" sz="1100" dirty="0">
                <a:latin typeface="Century Gothic" panose="020B0502020202020204" pitchFamily="34" charset="0"/>
              </a:rPr>
              <a:t>One God or many?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2: </a:t>
            </a:r>
            <a:r>
              <a:rPr lang="en-GB" sz="1100" dirty="0">
                <a:latin typeface="Century Gothic" panose="020B0502020202020204" pitchFamily="34" charset="0"/>
              </a:rPr>
              <a:t>Do Hindus have a sacred text?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3: </a:t>
            </a:r>
            <a:r>
              <a:rPr lang="en-GB" sz="1100" dirty="0">
                <a:latin typeface="Century Gothic" panose="020B0502020202020204" pitchFamily="34" charset="0"/>
              </a:rPr>
              <a:t>What do you find in a Hindu </a:t>
            </a:r>
            <a:r>
              <a:rPr lang="en-GB" sz="1100" dirty="0" err="1">
                <a:latin typeface="Century Gothic" panose="020B0502020202020204" pitchFamily="34" charset="0"/>
              </a:rPr>
              <a:t>Mandir</a:t>
            </a:r>
            <a:r>
              <a:rPr lang="en-GB" sz="1100" dirty="0">
                <a:latin typeface="Century Gothic" panose="020B0502020202020204" pitchFamily="34" charset="0"/>
              </a:rPr>
              <a:t>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4: </a:t>
            </a:r>
            <a:r>
              <a:rPr lang="en-GB" sz="1100" dirty="0">
                <a:latin typeface="Century Gothic" panose="020B0502020202020204" pitchFamily="34" charset="0"/>
              </a:rPr>
              <a:t>What can we learn from how Hindus worship at home?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5: </a:t>
            </a:r>
            <a:r>
              <a:rPr lang="en-GB" sz="1100" dirty="0">
                <a:latin typeface="Century Gothic" panose="020B0502020202020204" pitchFamily="34" charset="0"/>
              </a:rPr>
              <a:t>What is significant about the festival of </a:t>
            </a:r>
            <a:r>
              <a:rPr lang="en-GB" sz="1100" dirty="0" err="1">
                <a:latin typeface="Century Gothic" panose="020B0502020202020204" pitchFamily="34" charset="0"/>
              </a:rPr>
              <a:t>Raksha</a:t>
            </a:r>
            <a:r>
              <a:rPr lang="en-GB" sz="1100" dirty="0">
                <a:latin typeface="Century Gothic" panose="020B0502020202020204" pitchFamily="34" charset="0"/>
              </a:rPr>
              <a:t> </a:t>
            </a:r>
            <a:r>
              <a:rPr lang="en-GB" sz="1100" dirty="0" err="1">
                <a:latin typeface="Century Gothic" panose="020B0502020202020204" pitchFamily="34" charset="0"/>
              </a:rPr>
              <a:t>Bandhan</a:t>
            </a:r>
            <a:r>
              <a:rPr lang="en-GB" sz="1100" dirty="0">
                <a:latin typeface="Century Gothic" panose="020B0502020202020204" pitchFamily="34" charset="0"/>
              </a:rPr>
              <a:t>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6: </a:t>
            </a:r>
            <a:r>
              <a:rPr lang="en-GB" sz="1100" dirty="0">
                <a:latin typeface="Century Gothic" panose="020B0502020202020204" pitchFamily="34" charset="0"/>
              </a:rPr>
              <a:t>What is the real meaning of Diwali? </a:t>
            </a:r>
            <a:br>
              <a:rPr lang="en-GB" sz="1600" dirty="0">
                <a:latin typeface="Century Gothic" panose="020B0502020202020204" pitchFamily="34" charset="0"/>
              </a:rPr>
            </a:br>
            <a:br>
              <a:rPr lang="en-GB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58348"/>
              </p:ext>
            </p:extLst>
          </p:nvPr>
        </p:nvGraphicFramePr>
        <p:xfrm>
          <a:off x="596997" y="1545997"/>
          <a:ext cx="11264202" cy="556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701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8757501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972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there is one supreme God (Brahman)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understand the concept of the Trimurti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(Shiva, Brahma and Vishnu) and their three main functions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the importance of the Bhagavad Gita as a sacred text to Hindus.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recognise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the Mandir as an important place of worship for Hindus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importance worship plays in a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Hindu home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the meaning of the festival </a:t>
                      </a:r>
                      <a:r>
                        <a:rPr lang="en-GB" sz="800" b="1" dirty="0" err="1">
                          <a:latin typeface="Century Gothic" panose="020B0502020202020204" pitchFamily="34" charset="0"/>
                        </a:rPr>
                        <a:t>Raksha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800" b="1" baseline="0" dirty="0" err="1">
                          <a:latin typeface="Century Gothic" panose="020B0502020202020204" pitchFamily="34" charset="0"/>
                        </a:rPr>
                        <a:t>Bandhan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and its significance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To know the meaning behind the festival Diwali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82351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Brahman</a:t>
                      </a: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 (God)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Brahma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Vishnu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Shiva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Deity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Trimurti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err="1">
                          <a:latin typeface="Century Gothic" panose="020B0502020202020204" pitchFamily="34" charset="0"/>
                        </a:rPr>
                        <a:t>Aum</a:t>
                      </a: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 (Om)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Avatar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Bhagavad Gita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Mandir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Puja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err="1">
                          <a:latin typeface="Century Gothic" panose="020B0502020202020204" pitchFamily="34" charset="0"/>
                        </a:rPr>
                        <a:t>Prashad</a:t>
                      </a:r>
                      <a:endParaRPr lang="en-GB" sz="800" baseline="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 Arti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Priest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800" dirty="0">
                          <a:latin typeface="Century Gothic" panose="020B0502020202020204" pitchFamily="34" charset="0"/>
                        </a:rPr>
                        <a:t>See</a:t>
                      </a:r>
                      <a:r>
                        <a:rPr lang="en-GB" sz="800" baseline="0" dirty="0">
                          <a:latin typeface="Century Gothic" panose="020B0502020202020204" pitchFamily="34" charset="0"/>
                        </a:rPr>
                        <a:t> Glossary in planning for meaning)</a:t>
                      </a: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699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Beliefs, teachings and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describe what a believer might learn from a religious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story in the Bhagavad Gita (Story of Diwali) and understand how it might impact on a believer’s life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make links between the teachings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found in the Bhagavad Gita and sacred texts of another faith and show how they impact on a believer’s life 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9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begin to suggest reasons for the similarities between the teaching found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in sacred texts of different faiths and begin to recognise some differences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make links between what is important to me and how it influences the way I think and behave (WT)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confidently ask questions about the moral decisions I can make, and suggest the consequences of either choice (</a:t>
                      </a:r>
                      <a:r>
                        <a:rPr lang="en-GB" sz="9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begin to express both my own and others’ ideas about ethical choices (right and wrong) (GD)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i="0" dirty="0">
                          <a:latin typeface="Century Gothic" panose="020B0502020202020204" pitchFamily="34" charset="0"/>
                        </a:rPr>
                        <a:t>Practices and ways of living: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I can describe and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begin to make links between some of the things that are the same and different for Hindus and people of other faiths (WT)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I can use the correct religious vocabulary to describe the practice of worship in Hinduism and compare this with the practices of worship in other faiths (</a:t>
                      </a:r>
                      <a:r>
                        <a:rPr lang="en-GB" sz="900" b="0" baseline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I can describe the purpose of belonging to, and practising, a faith for a believer, and explain the difference it makes to the lives of individuals and communities (GD)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06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311285"/>
            <a:ext cx="10332406" cy="953311"/>
          </a:xfrm>
        </p:spPr>
        <p:txBody>
          <a:bodyPr>
            <a:normAutofit fontScale="90000"/>
          </a:bodyPr>
          <a:lstStyle/>
          <a:p>
            <a:r>
              <a:rPr lang="en-GB" sz="1300" b="1" dirty="0">
                <a:latin typeface="Century Gothic" panose="020B0502020202020204" pitchFamily="34" charset="0"/>
              </a:rPr>
              <a:t>Year 5:</a:t>
            </a:r>
            <a:br>
              <a:rPr lang="en-GB" sz="13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Big question:  What do Sikhs believe? 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1:  </a:t>
            </a:r>
            <a:r>
              <a:rPr lang="en-GB" sz="1300" dirty="0">
                <a:latin typeface="Century Gothic" panose="020B0502020202020204" pitchFamily="34" charset="0"/>
              </a:rPr>
              <a:t>What do Sikhs believe about God?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2:  </a:t>
            </a:r>
            <a:r>
              <a:rPr lang="en-GB" sz="1300" dirty="0">
                <a:latin typeface="Century Gothic" panose="020B0502020202020204" pitchFamily="34" charset="0"/>
              </a:rPr>
              <a:t>Why was Guru Nanak so important?</a:t>
            </a:r>
            <a:r>
              <a:rPr lang="en-GB" sz="1300" b="1" dirty="0">
                <a:latin typeface="Century Gothic" panose="020B0502020202020204" pitchFamily="34" charset="0"/>
              </a:rPr>
              <a:t>       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3:  </a:t>
            </a:r>
            <a:r>
              <a:rPr lang="en-GB" sz="1300" dirty="0">
                <a:latin typeface="Century Gothic" panose="020B0502020202020204" pitchFamily="34" charset="0"/>
              </a:rPr>
              <a:t>What does it mean to be equal?      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4:  </a:t>
            </a:r>
            <a:r>
              <a:rPr lang="en-GB" sz="1300" dirty="0">
                <a:latin typeface="Century Gothic" panose="020B0502020202020204" pitchFamily="34" charset="0"/>
              </a:rPr>
              <a:t>What is the significance of the Amrit Ceremony for Sikhs?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5 and 6:  </a:t>
            </a:r>
            <a:r>
              <a:rPr lang="en-GB" sz="1300" dirty="0">
                <a:latin typeface="Century Gothic" panose="020B0502020202020204" pitchFamily="34" charset="0"/>
              </a:rPr>
              <a:t>What symbols do Sikhs use to show their Faith?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dirty="0">
                <a:latin typeface="Century Gothic" panose="020B0502020202020204" pitchFamily="34" charset="0"/>
              </a:rPr>
              <a:t>I</a:t>
            </a:r>
            <a:br>
              <a:rPr lang="en-GB" sz="16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116262"/>
              </p:ext>
            </p:extLst>
          </p:nvPr>
        </p:nvGraphicFramePr>
        <p:xfrm>
          <a:off x="673770" y="1395167"/>
          <a:ext cx="10723562" cy="548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91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7864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1085794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what Sikhs believe about God.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who Guru Nanak was and why he is important to Sikhism.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Guru Gobind Singh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why equality is important in Sikhism.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meaning behind the Amrit Ceremony.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the meaning behind the 5 K’s.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32701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Sikhism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Sikh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God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Guru Gobind Singh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Guru Nanak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Faith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Commitment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Equality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Amrit Ceremony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Belonging 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Khalsa                 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Kesh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Kanga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Kara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Kirpan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latin typeface="Century Gothic" panose="020B0502020202020204" pitchFamily="34" charset="0"/>
                        </a:rPr>
                        <a:t>Kachera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7013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Year 3 need changing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between the beliefs and teaching of the Faith and how they are connected to a believer’s life.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suggest reasons for similar and different beliefs which people hold and explain how religious sources are used to provide answers to important questions –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– what equality means.  What it means to belong?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what Sikhism teaches about some of the big questions in life and explain how these vary within the faith itself.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meaning,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apply my own ideas about questions related to, equality, belonging and commitment.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about the meaning and purpose of life and suggest answers which relate to the search for truth in our lives.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given reasoned examples that express my own insight into mine and others views about the big questions about the meaning and purpose of life and the search for truth  -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what does equality mean and why is it important?  Is it important to belong?  What difference does belonging make to the purpose of life?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67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1468998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6: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What does it mean to be a Buddhist?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What are the Buddhist symbols and what do they mean?</a:t>
            </a:r>
            <a:r>
              <a:rPr lang="en-GB" sz="1600" b="1" dirty="0">
                <a:latin typeface="Century Gothic" panose="020B0502020202020204" pitchFamily="34" charset="0"/>
              </a:rPr>
              <a:t> 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What is the eight-fold path and how do Buddhist use it in their daily life?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How and where do Buddhists practice their faith?  How do Buddhist believe that you could reach Nirvana?</a:t>
            </a:r>
            <a:br>
              <a:rPr lang="en-GB" sz="1600" dirty="0"/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What is it like to live in the sangha?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What do Buddhist’s believe in the meaning of life and what happens after death?</a:t>
            </a:r>
            <a:br>
              <a:rPr lang="en-GB" dirty="0"/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How are my beliefs similar and different to a person who practices Buddhism?</a:t>
            </a: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53691"/>
              </p:ext>
            </p:extLst>
          </p:nvPr>
        </p:nvGraphicFramePr>
        <p:xfrm>
          <a:off x="596998" y="1950720"/>
          <a:ext cx="10461864" cy="403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87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558677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0081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meaning of the eight-fold path.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understand the meaning of Nirvana.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understand what it means to live in a sangha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understand the meaning of life and death for a Buddhist.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70081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Buddha                         Nirvana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Sangha                          Karma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Dharma                         Samsara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Temple                          </a:t>
                      </a: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Anitya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Siddhartha                    Enlightenment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2769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expressing meaning: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show understanding of how a Buddhist expresses their faith.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consistently use correct religious and philosophical vocabulary to explain how a Buddhist expresses their faith.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a wide range of religious and philosophical vocabulary as well to explain how a Buddhist might express their religious, ethical and spiritual beliefs in a number of ways.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meaning,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represent the views of a Buddhist about what they see the meaning of life to be.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express confidently the views of how a Buddhist might view the meaning of life and truth  and my own views about life and truth.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with reasons and examples of how a Buddhist might view the meaning of life and truth and compare it to the views of non religious and believers of other faiths.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2742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3110</Words>
  <Application>Microsoft Office PowerPoint</Application>
  <PresentationFormat>Widescreen</PresentationFormat>
  <Paragraphs>238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Corbel</vt:lpstr>
      <vt:lpstr>Wingdings</vt:lpstr>
      <vt:lpstr>Office Theme</vt:lpstr>
      <vt:lpstr>Banded</vt:lpstr>
      <vt:lpstr>Spring term 1 RE assessment criteria</vt:lpstr>
      <vt:lpstr>Year R: Big question:  Why do Christians believe Jesus is special? Week 1:  Who is special to you?  Who is particularly special to Christians? Week 2:  Why do Christians believe that they are special to Jesus? Week 3:  What made Jesus a special child for Christians? Week 4:  What made Jesus a special grown up? Week 5:  What made Jesus a special grown up? Week 6:  What does Jesus teach Christians? </vt:lpstr>
      <vt:lpstr>Year R: Big question:  Why do Christians believe Jesus is special? Week 1:  Who is special to you?  Who is particularly special to Christians? Week 2:  Why do Christians believe that they are special to Jesus? Week 3:  What made Jesus a special child for Christians? Week 4:  What made Jesus a special grown up? Week 5:  What made Jesus a special grown up? Week 6:  What does Jesus teach Christians? </vt:lpstr>
      <vt:lpstr>Year 1: Big question:  What is it like to live as a Jew? Week 1:  Why are these objects special? Week 2:  What is it like to live as a Jewish person? Week 3:  What is the Torah and how is it used in the Jewish faith? Week 4:  What is the importance of Shabbat within the Jewish faith? Week 5:  How do Jews worship in the synagogue? Week 6:  How do Jewish people worship?</vt:lpstr>
      <vt:lpstr>  Year 2: Big question:  Why are they having a Jewish party?  (Weeks 4 and 5 to combine and weeks 6 and 7 to combine) Week 1:  Why are they having a party? Week 2:  What is Rosh Hashanah? Week 3:  Why is Rosh Hashanah important to the Jewish People? Week 4:  Why are they having another Jewish Party?  (Sukkot) Week 5:  What are the Jewish people remembering at the festival of Sukkot? Week 6:  Why are they having a Jewish Party in December (Hanukhah) Week 7:  What are the Jewish people celebrating at their festival of Hanukkah? Week 8:  Why are they having a Jewish festival of Purim?   </vt:lpstr>
      <vt:lpstr> Year 3 :  Big question: What does it mean to be a Jew? Week 1: What is a promise / covenant?  Week 2: What is the significance of the shema? Week 3: What is the significance of passover to Jewish People? Week 4: What is the importance of the Seder Meal for Jews?  Week 5: What is the importance of the 10 commandments to Jewish people? Week 6: What have I learnt about what it means to be a Jew? </vt:lpstr>
      <vt:lpstr> Year 4 :  Big question: What is the importance of the symbolism, beliefs and teaching in Hinduism? Week 1: One God or many? Week 2: Do Hindus have a sacred text? Week 3: What do you find in a Hindu Mandir? Week 4: What can we learn from how Hindus worship at home? Week 5: What is significant about the festival of Raksha Bandhan? Week 6: What is the real meaning of Diwali?   </vt:lpstr>
      <vt:lpstr>Year 5: Big question:  What do Sikhs believe?   Week 1:  What do Sikhs believe about God? Week 2:  Why was Guru Nanak so important?        Week 3:  What does it mean to be equal?       Week 4:  What is the significance of the Amrit Ceremony for Sikhs? Week 5 and 6:  What symbols do Sikhs use to show their Faith? I </vt:lpstr>
      <vt:lpstr> Year 6: Big question:  What does it mean to be a Buddhist? Week 1:  What are the Buddhist symbols and what do they mean?   Week 2:  What is the eight-fold path and how do Buddhist use it in their daily life? Week 3:  How and where do Buddhists practice their faith?  How do Buddhist believe that you could reach Nirvana? Week 4:  What is it like to live in the sangha?  Week 5:  What do Buddhist’s believe in the meaning of life and what happens after death? Week 6:  How are my beliefs similar and different to a person who practices Buddhism?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 Big question:  Why is Easter the most important festival for Christians? Week 1:  What happened on Palm Sunday and what does it teach us about Jesus? Week 2:  What happened at the Last Supper and what does it teach us about Jesus? Week 3:  What happened on Good Friday and what does it teach us about Jesus? Week 4:  What happened on Easter Sunday and what dies it teach us about Jesus</dc:title>
  <dc:creator>mary thorne</dc:creator>
  <cp:lastModifiedBy>Yee Thinn</cp:lastModifiedBy>
  <cp:revision>125</cp:revision>
  <cp:lastPrinted>2019-12-01T15:58:08Z</cp:lastPrinted>
  <dcterms:created xsi:type="dcterms:W3CDTF">2019-03-09T22:13:44Z</dcterms:created>
  <dcterms:modified xsi:type="dcterms:W3CDTF">2019-12-02T14:46:20Z</dcterms:modified>
</cp:coreProperties>
</file>