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6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1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97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65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60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5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1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3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1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9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4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7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FA68317-15F4-4E9D-8368-BED7BB63763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8F9FCF0-7D63-407A-8A4F-4D7132B5A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2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1891-B7EB-44BC-AF01-17F9082B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>
                <a:latin typeface="Century Gothic" panose="020B0502020202020204" pitchFamily="34" charset="0"/>
              </a:rPr>
            </a:br>
            <a:br>
              <a:rPr lang="en-GB" b="1" dirty="0">
                <a:latin typeface="Century Gothic" panose="020B0502020202020204" pitchFamily="34" charset="0"/>
              </a:rPr>
            </a:br>
            <a:br>
              <a:rPr lang="en-GB" sz="3100" b="1" dirty="0">
                <a:latin typeface="Century Gothic" panose="020B0502020202020204" pitchFamily="34" charset="0"/>
              </a:rPr>
            </a:br>
            <a:r>
              <a:rPr lang="en-GB" sz="3100" b="1" dirty="0">
                <a:latin typeface="Century Gothic" panose="020B0502020202020204" pitchFamily="34" charset="0"/>
              </a:rPr>
              <a:t>Main beliefs and practices of the </a:t>
            </a:r>
            <a:br>
              <a:rPr lang="en-GB" sz="3100" b="1" dirty="0">
                <a:latin typeface="Century Gothic" panose="020B0502020202020204" pitchFamily="34" charset="0"/>
              </a:rPr>
            </a:br>
            <a:r>
              <a:rPr lang="en-GB" sz="3100" b="1" dirty="0">
                <a:latin typeface="Century Gothic" panose="020B0502020202020204" pitchFamily="34" charset="0"/>
              </a:rPr>
              <a:t>Islamic Faith</a:t>
            </a:r>
            <a:br>
              <a:rPr lang="en-GB" b="1" dirty="0">
                <a:latin typeface="Century Gothic" panose="020B0502020202020204" pitchFamily="34" charset="0"/>
              </a:rPr>
            </a:br>
            <a:br>
              <a:rPr lang="en-GB" b="1" dirty="0">
                <a:latin typeface="Century Gothic" panose="020B0502020202020204" pitchFamily="34" charset="0"/>
              </a:rPr>
            </a:br>
            <a:br>
              <a:rPr lang="en-GB" b="1" dirty="0">
                <a:latin typeface="Century Gothic" panose="020B0502020202020204" pitchFamily="34" charset="0"/>
              </a:rPr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17641A-5A55-4732-AF71-887EED36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48254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FDFE-5C9A-4299-9B72-103F82D9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280" y="973668"/>
            <a:ext cx="8976088" cy="706964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501BB-9C62-4405-AC0B-F0C6B91DA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92" y="2786331"/>
            <a:ext cx="10637808" cy="3390631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The religion Islam was revealed to the Prophet Muhammad in the seventh century CE. The word Islam means ‘submission’ or ‘surrender’; the life of a Muslim is spent, therefore, in willing submission to Allah (Arabic for God.)</a:t>
            </a:r>
          </a:p>
        </p:txBody>
      </p:sp>
    </p:spTree>
    <p:extLst>
      <p:ext uri="{BB962C8B-B14F-4D97-AF65-F5344CB8AC3E}">
        <p14:creationId xmlns:p14="http://schemas.microsoft.com/office/powerpoint/2010/main" val="162330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5639-D688-47A5-893F-683F5EA77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Muhammad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F721D2-5540-4D32-B3E5-08A229B70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5" y="2567025"/>
            <a:ext cx="2582594" cy="206578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87715D-2C5B-4413-ADD9-BBA578C5D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935" y="2424111"/>
            <a:ext cx="2047875" cy="3057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880FF4-76DC-465D-9705-5F36EDA3B2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87" y="2424111"/>
            <a:ext cx="2647950" cy="2009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7D2B11-890C-478C-947A-E33AC79941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25" y="4632814"/>
            <a:ext cx="3571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1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A27F-06DF-4048-A58A-1F6ACC17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74" y="973668"/>
            <a:ext cx="9010593" cy="706964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Muhammad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7009-808C-402D-8174-AD7F3A43B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155"/>
            <a:ext cx="10515600" cy="3709807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Born 570 in the city of </a:t>
            </a:r>
            <a:r>
              <a:rPr lang="en-GB" sz="2400" dirty="0" err="1">
                <a:latin typeface="Century Gothic" panose="020B0502020202020204" pitchFamily="34" charset="0"/>
              </a:rPr>
              <a:t>Makkah</a:t>
            </a:r>
            <a:r>
              <a:rPr lang="en-GB" sz="2400" dirty="0">
                <a:latin typeface="Century Gothic" panose="020B0502020202020204" pitchFamily="34" charset="0"/>
              </a:rPr>
              <a:t>, where, from the age of 40, he received a series of revelations from Allah.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The revelations were received over a period of 23 years and were delivered by the Angel Jibril (Gabriel)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The revelations form Al-</a:t>
            </a:r>
            <a:r>
              <a:rPr lang="en-GB" sz="2400" dirty="0" err="1">
                <a:latin typeface="Century Gothic" panose="020B0502020202020204" pitchFamily="34" charset="0"/>
              </a:rPr>
              <a:t>Qu’ran</a:t>
            </a:r>
            <a:r>
              <a:rPr lang="en-GB" sz="2400" dirty="0">
                <a:latin typeface="Century Gothic" panose="020B0502020202020204" pitchFamily="34" charset="0"/>
              </a:rPr>
              <a:t> (the Book), the sacred text of Islam.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Muslims do not believe Muhammad brought a new faith.  Rather he is seen as the last of along line of prophets sent by God to guide people on to the right path.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Muhammad is regarded by Muslims as the ‘seal of the prophets.’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Muslims offer follow the Prophet’s name with the words ‘peace be upon him’ (</a:t>
            </a:r>
            <a:r>
              <a:rPr lang="en-GB" sz="2400" dirty="0" err="1">
                <a:latin typeface="Century Gothic" panose="020B0502020202020204" pitchFamily="34" charset="0"/>
              </a:rPr>
              <a:t>pbuh</a:t>
            </a:r>
            <a:r>
              <a:rPr lang="en-GB" sz="2400" dirty="0">
                <a:latin typeface="Century Gothic" panose="020B0502020202020204" pitchFamily="34" charset="0"/>
              </a:rPr>
              <a:t>) as a mark of respect.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The Muslim community migrated from </a:t>
            </a:r>
            <a:r>
              <a:rPr lang="en-GB" sz="2400" dirty="0" err="1">
                <a:latin typeface="Century Gothic" panose="020B0502020202020204" pitchFamily="34" charset="0"/>
              </a:rPr>
              <a:t>Makkah</a:t>
            </a:r>
            <a:r>
              <a:rPr lang="en-GB" sz="2400" dirty="0">
                <a:latin typeface="Century Gothic" panose="020B0502020202020204" pitchFamily="34" charset="0"/>
              </a:rPr>
              <a:t> to Medina in 633 Ce (the Hijrah, or migration), a formative event in the history of Islam</a:t>
            </a:r>
          </a:p>
        </p:txBody>
      </p:sp>
    </p:spTree>
    <p:extLst>
      <p:ext uri="{BB962C8B-B14F-4D97-AF65-F5344CB8AC3E}">
        <p14:creationId xmlns:p14="http://schemas.microsoft.com/office/powerpoint/2010/main" val="20224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1BB6-662F-49D1-986B-DBC09E97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415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The Muslim way</a:t>
            </a:r>
            <a:r>
              <a:rPr lang="en-GB" sz="2400" b="1" dirty="0">
                <a:latin typeface="Century Gothic" panose="020B0502020202020204" pitchFamily="34" charset="0"/>
              </a:rPr>
              <a:t>:</a:t>
            </a:r>
            <a:r>
              <a:rPr lang="en-GB" sz="2000" b="1" dirty="0">
                <a:latin typeface="Century Gothic" panose="020B0502020202020204" pitchFamily="34" charset="0"/>
              </a:rPr>
              <a:t>  Muslims regard Islam as a complete way of life.  There are four main concepts within Islam that underpin all Muslim belief and behaviour.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D7BE-79E0-4CA7-A65D-FA51D7BF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8090"/>
            <a:ext cx="10515600" cy="3390631"/>
          </a:xfrm>
        </p:spPr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Tawhid</a:t>
            </a:r>
            <a:r>
              <a:rPr lang="en-GB" dirty="0">
                <a:latin typeface="Century Gothic" panose="020B0502020202020204" pitchFamily="34" charset="0"/>
              </a:rPr>
              <a:t> – oneness of Allah</a:t>
            </a:r>
          </a:p>
          <a:p>
            <a:r>
              <a:rPr lang="en-GB" b="1" dirty="0">
                <a:latin typeface="Century Gothic" panose="020B0502020202020204" pitchFamily="34" charset="0"/>
              </a:rPr>
              <a:t>Iman</a:t>
            </a:r>
            <a:r>
              <a:rPr lang="en-GB" dirty="0">
                <a:latin typeface="Century Gothic" panose="020B0502020202020204" pitchFamily="34" charset="0"/>
              </a:rPr>
              <a:t> – faith, the believer’s response to God.</a:t>
            </a:r>
          </a:p>
          <a:p>
            <a:r>
              <a:rPr lang="en-GB" b="1" dirty="0" err="1">
                <a:latin typeface="Century Gothic" panose="020B0502020202020204" pitchFamily="34" charset="0"/>
              </a:rPr>
              <a:t>Ibadah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same word used for worship and action that is performed with the intention of obeying Allah.</a:t>
            </a:r>
          </a:p>
          <a:p>
            <a:r>
              <a:rPr lang="en-GB" b="1" dirty="0" err="1">
                <a:latin typeface="Century Gothic" panose="020B0502020202020204" pitchFamily="34" charset="0"/>
              </a:rPr>
              <a:t>Akhlaq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It means behaviour, morality, manners, attitudes, and the social ethical codes by which Muslims should live.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5F0F8-3B2A-4F72-A037-B84E12B2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40" y="973668"/>
            <a:ext cx="9217627" cy="706964"/>
          </a:xfrm>
        </p:spPr>
        <p:txBody>
          <a:bodyPr/>
          <a:lstStyle/>
          <a:p>
            <a:r>
              <a:rPr lang="en-GB" b="1" dirty="0"/>
              <a:t>The five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45DE-7A8A-4EB1-AB1D-8A1D9DB80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76" y="2603500"/>
            <a:ext cx="9368138" cy="3416300"/>
          </a:xfrm>
        </p:spPr>
        <p:txBody>
          <a:bodyPr/>
          <a:lstStyle/>
          <a:p>
            <a:r>
              <a:rPr lang="en-GB" b="1" dirty="0"/>
              <a:t>Shahada</a:t>
            </a:r>
            <a:r>
              <a:rPr lang="en-GB" dirty="0"/>
              <a:t> – declaration of faith</a:t>
            </a:r>
          </a:p>
          <a:p>
            <a:r>
              <a:rPr lang="en-GB" b="1" dirty="0" err="1"/>
              <a:t>Salat</a:t>
            </a:r>
            <a:r>
              <a:rPr lang="en-GB" dirty="0"/>
              <a:t> –ritual of prayer carried out five times a day</a:t>
            </a:r>
          </a:p>
          <a:p>
            <a:r>
              <a:rPr lang="en-GB" b="1" dirty="0"/>
              <a:t>Zakat</a:t>
            </a:r>
            <a:r>
              <a:rPr lang="en-GB" dirty="0"/>
              <a:t> – is an annual gift for charity, usually 2.5 per cent of income</a:t>
            </a:r>
          </a:p>
          <a:p>
            <a:r>
              <a:rPr lang="en-GB" b="1" dirty="0"/>
              <a:t>Sawm</a:t>
            </a:r>
            <a:r>
              <a:rPr lang="en-GB" dirty="0"/>
              <a:t> – fasting for food and water during the daylight hours of the month of Ramadan.</a:t>
            </a:r>
          </a:p>
          <a:p>
            <a:r>
              <a:rPr lang="en-GB" b="1" dirty="0"/>
              <a:t>Hajj </a:t>
            </a:r>
            <a:r>
              <a:rPr lang="en-GB" dirty="0"/>
              <a:t>– pilgrimage to </a:t>
            </a:r>
            <a:r>
              <a:rPr lang="en-GB" dirty="0" err="1"/>
              <a:t>Makkah</a:t>
            </a:r>
            <a:r>
              <a:rPr lang="en-GB" dirty="0"/>
              <a:t>, to be made at least once in a lifetime if possible.</a:t>
            </a:r>
          </a:p>
        </p:txBody>
      </p:sp>
    </p:spTree>
    <p:extLst>
      <p:ext uri="{BB962C8B-B14F-4D97-AF65-F5344CB8AC3E}">
        <p14:creationId xmlns:p14="http://schemas.microsoft.com/office/powerpoint/2010/main" val="10706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0829-8309-4153-AD1F-C2E5979F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28" y="973668"/>
            <a:ext cx="9286639" cy="70696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Other important Islamic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7A95C-2021-481B-B16B-FBFC49B1D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75" y="2603500"/>
            <a:ext cx="10830915" cy="341630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Ihsan</a:t>
            </a:r>
            <a:r>
              <a:rPr lang="en-GB" sz="2400" dirty="0">
                <a:latin typeface="Century Gothic" panose="020B0502020202020204" pitchFamily="34" charset="0"/>
              </a:rPr>
              <a:t> – doing what is good, excellent or beautiful.  It refers to the right actions, charity, sincerity and goodness.</a:t>
            </a:r>
          </a:p>
          <a:p>
            <a:endParaRPr lang="en-GB" sz="2400" dirty="0">
              <a:latin typeface="Century Gothic" panose="020B0502020202020204" pitchFamily="34" charset="0"/>
            </a:endParaRPr>
          </a:p>
          <a:p>
            <a:r>
              <a:rPr lang="en-GB" sz="2400" b="1" dirty="0">
                <a:latin typeface="Century Gothic" panose="020B0502020202020204" pitchFamily="34" charset="0"/>
              </a:rPr>
              <a:t>Jihad</a:t>
            </a:r>
            <a:r>
              <a:rPr lang="en-GB" sz="2400" dirty="0">
                <a:latin typeface="Century Gothic" panose="020B0502020202020204" pitchFamily="34" charset="0"/>
              </a:rPr>
              <a:t> – Arabic word that means to struggle, to exert oneself and to strive.  Two types of Jihad  - the </a:t>
            </a:r>
            <a:r>
              <a:rPr lang="en-GB" sz="2400" b="1" dirty="0">
                <a:latin typeface="Century Gothic" panose="020B0502020202020204" pitchFamily="34" charset="0"/>
              </a:rPr>
              <a:t>greater jihad </a:t>
            </a:r>
            <a:r>
              <a:rPr lang="en-GB" sz="2400" dirty="0">
                <a:latin typeface="Century Gothic" panose="020B0502020202020204" pitchFamily="34" charset="0"/>
              </a:rPr>
              <a:t>contains within its means the idea of emptying out the spiritual diseases of blameworthy traits – anger, jealousy, envy, ignorance and arrogance.  The </a:t>
            </a:r>
            <a:r>
              <a:rPr lang="en-GB" sz="2400" b="1" dirty="0">
                <a:latin typeface="Century Gothic" panose="020B0502020202020204" pitchFamily="34" charset="0"/>
              </a:rPr>
              <a:t>lesser jihad </a:t>
            </a:r>
            <a:r>
              <a:rPr lang="en-GB" sz="2400" dirty="0">
                <a:latin typeface="Century Gothic" panose="020B0502020202020204" pitchFamily="34" charset="0"/>
              </a:rPr>
              <a:t>is the struggle against oppression.</a:t>
            </a:r>
          </a:p>
        </p:txBody>
      </p:sp>
    </p:spTree>
    <p:extLst>
      <p:ext uri="{BB962C8B-B14F-4D97-AF65-F5344CB8AC3E}">
        <p14:creationId xmlns:p14="http://schemas.microsoft.com/office/powerpoint/2010/main" val="235576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0C57-2325-4FDF-A838-8229DCA9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0951"/>
            <a:ext cx="10515600" cy="747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Schools within 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382C-9CC6-4FED-8DF1-98A256139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672" y="2415396"/>
            <a:ext cx="10515600" cy="4537944"/>
          </a:xfrm>
        </p:spPr>
        <p:txBody>
          <a:bodyPr>
            <a:no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Sunni Muslims </a:t>
            </a:r>
            <a:r>
              <a:rPr lang="en-GB" dirty="0">
                <a:latin typeface="Century Gothic" panose="020B0502020202020204" pitchFamily="34" charset="0"/>
              </a:rPr>
              <a:t>– Tradition or example.  Authority ends with the Qur’an and Muhammad.  To make decisions, the community with consult with those who are knowledgeable about the Qur’an.  Around 80% of Muslims are Sunnis.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Shi’a Muslims </a:t>
            </a:r>
            <a:r>
              <a:rPr lang="en-GB" dirty="0">
                <a:latin typeface="Century Gothic" panose="020B0502020202020204" pitchFamily="34" charset="0"/>
              </a:rPr>
              <a:t>– they believe that the rightful leadership of Islam should have passed from Muhammad to Ali (the cousin and son-in-law of Muhammad).  The majority of Shi’a Muslims believe that Ali and the eleven </a:t>
            </a:r>
            <a:r>
              <a:rPr lang="en-GB" dirty="0" err="1">
                <a:latin typeface="Century Gothic" panose="020B0502020202020204" pitchFamily="34" charset="0"/>
              </a:rPr>
              <a:t>imans</a:t>
            </a:r>
            <a:r>
              <a:rPr lang="en-GB" dirty="0">
                <a:latin typeface="Century Gothic" panose="020B0502020202020204" pitchFamily="34" charset="0"/>
              </a:rPr>
              <a:t> that followed him had a special authority to interpret the Qur’an and makes laws.  Shi’a Muslims believe that , since Allah was guiding them, the twelve </a:t>
            </a:r>
            <a:r>
              <a:rPr lang="en-GB" dirty="0" err="1">
                <a:latin typeface="Century Gothic" panose="020B0502020202020204" pitchFamily="34" charset="0"/>
              </a:rPr>
              <a:t>imans</a:t>
            </a:r>
            <a:r>
              <a:rPr lang="en-GB" dirty="0">
                <a:latin typeface="Century Gothic" panose="020B0502020202020204" pitchFamily="34" charset="0"/>
              </a:rPr>
              <a:t> had no faults and made no mistakes.   Today, most Shi’a Muslims follow a single scholar.   Shi’a Muslims live mainly in Iraq, </a:t>
            </a:r>
            <a:r>
              <a:rPr lang="en-GB" dirty="0" err="1">
                <a:latin typeface="Century Gothic" panose="020B0502020202020204" pitchFamily="34" charset="0"/>
              </a:rPr>
              <a:t>Lebanan</a:t>
            </a:r>
            <a:r>
              <a:rPr lang="en-GB" dirty="0">
                <a:latin typeface="Century Gothic" panose="020B0502020202020204" pitchFamily="34" charset="0"/>
              </a:rPr>
              <a:t>, Iran and India.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There are many denominations within the different schools for Islam.</a:t>
            </a:r>
          </a:p>
        </p:txBody>
      </p:sp>
    </p:spTree>
    <p:extLst>
      <p:ext uri="{BB962C8B-B14F-4D97-AF65-F5344CB8AC3E}">
        <p14:creationId xmlns:p14="http://schemas.microsoft.com/office/powerpoint/2010/main" val="7914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629</TotalTime>
  <Words>615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   Main beliefs and practices of the  Islamic Faith   </vt:lpstr>
      <vt:lpstr>History</vt:lpstr>
      <vt:lpstr>Muhammad</vt:lpstr>
      <vt:lpstr>Muhammad</vt:lpstr>
      <vt:lpstr>The Muslim way:  Muslims regard Islam as a complete way of life.  There are four main concepts within Islam that underpin all Muslim belief and behaviour.</vt:lpstr>
      <vt:lpstr>The five pillars</vt:lpstr>
      <vt:lpstr>Other important Islamic concepts</vt:lpstr>
      <vt:lpstr>Schools within Islam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beliefs and practices of the  Islamic Faith   Discuss</dc:title>
  <dc:creator>mary thorne</dc:creator>
  <cp:lastModifiedBy>mary thorne</cp:lastModifiedBy>
  <cp:revision>17</cp:revision>
  <dcterms:created xsi:type="dcterms:W3CDTF">2019-01-17T23:21:45Z</dcterms:created>
  <dcterms:modified xsi:type="dcterms:W3CDTF">2020-06-03T09:42:49Z</dcterms:modified>
</cp:coreProperties>
</file>