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8" r:id="rId2"/>
  </p:sldMasterIdLst>
  <p:notesMasterIdLst>
    <p:notesMasterId r:id="rId24"/>
  </p:notesMasterIdLst>
  <p:sldIdLst>
    <p:sldId id="257" r:id="rId3"/>
    <p:sldId id="426" r:id="rId4"/>
    <p:sldId id="351" r:id="rId5"/>
    <p:sldId id="445" r:id="rId6"/>
    <p:sldId id="458" r:id="rId7"/>
    <p:sldId id="459" r:id="rId8"/>
    <p:sldId id="460" r:id="rId9"/>
    <p:sldId id="461" r:id="rId10"/>
    <p:sldId id="446" r:id="rId11"/>
    <p:sldId id="449" r:id="rId12"/>
    <p:sldId id="450" r:id="rId13"/>
    <p:sldId id="451" r:id="rId14"/>
    <p:sldId id="462" r:id="rId15"/>
    <p:sldId id="453" r:id="rId16"/>
    <p:sldId id="454" r:id="rId17"/>
    <p:sldId id="455" r:id="rId18"/>
    <p:sldId id="452" r:id="rId19"/>
    <p:sldId id="463" r:id="rId20"/>
    <p:sldId id="457" r:id="rId21"/>
    <p:sldId id="464" r:id="rId22"/>
    <p:sldId id="425" r:id="rId23"/>
  </p:sldIdLst>
  <p:sldSz cx="12192000" cy="6858000"/>
  <p:notesSz cx="6889750"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55D5F804-19E7-4295-9AC2-87CD99ABE637}" type="datetimeFigureOut">
              <a:rPr lang="en-GB" smtClean="0"/>
              <a:t>03/06/2020</a:t>
            </a:fld>
            <a:endParaRPr lang="en-GB"/>
          </a:p>
        </p:txBody>
      </p:sp>
      <p:sp>
        <p:nvSpPr>
          <p:cNvPr id="4" name="Slide Image Placeholder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F7DE2BFF-52BC-4951-83FA-280828279D3F}" type="slidenum">
              <a:rPr lang="en-GB" smtClean="0"/>
              <a:t>‹#›</a:t>
            </a:fld>
            <a:endParaRPr lang="en-GB"/>
          </a:p>
        </p:txBody>
      </p:sp>
    </p:spTree>
    <p:extLst>
      <p:ext uri="{BB962C8B-B14F-4D97-AF65-F5344CB8AC3E}">
        <p14:creationId xmlns:p14="http://schemas.microsoft.com/office/powerpoint/2010/main" val="2122321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18E2716-AC30-4642-868B-73BDA0973486}" type="datetimeFigureOut">
              <a:rPr lang="en-GB" smtClean="0"/>
              <a:t>03/06/2020</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276927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8E2716-AC30-4642-868B-73BDA0973486}"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63289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18E2716-AC30-4642-868B-73BDA0973486}"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3195820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18E2716-AC30-4642-868B-73BDA0973486}"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1991645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8E2716-AC30-4642-868B-73BDA0973486}"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550337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18E2716-AC30-4642-868B-73BDA0973486}" type="datetimeFigureOut">
              <a:rPr lang="en-GB" smtClean="0"/>
              <a:t>03/06/2020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1573683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18E2716-AC30-4642-868B-73BDA0973486}" type="datetimeFigureOut">
              <a:rPr lang="en-GB" smtClean="0"/>
              <a:t>03/06/2020</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2232434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18E2716-AC30-4642-868B-73BDA0973486}"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1010585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18E2716-AC30-4642-868B-73BDA0973486}"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4119587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A61CC-95CF-4A9D-97E6-36BE3C4729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A0DEB8E-3357-4526-8915-322A258796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268D9A-3335-451D-8C71-617DC252D189}"/>
              </a:ext>
            </a:extLst>
          </p:cNvPr>
          <p:cNvSpPr>
            <a:spLocks noGrp="1"/>
          </p:cNvSpPr>
          <p:nvPr>
            <p:ph type="dt" sz="half" idx="10"/>
          </p:nvPr>
        </p:nvSpPr>
        <p:spPr/>
        <p:txBody>
          <a:bodyPr/>
          <a:lstStyle/>
          <a:p>
            <a:fld id="{C18E2716-AC30-4642-868B-73BDA0973486}" type="datetimeFigureOut">
              <a:rPr lang="en-GB" smtClean="0"/>
              <a:t>03/06/2020</a:t>
            </a:fld>
            <a:endParaRPr lang="en-GB"/>
          </a:p>
        </p:txBody>
      </p:sp>
      <p:sp>
        <p:nvSpPr>
          <p:cNvPr id="5" name="Footer Placeholder 4">
            <a:extLst>
              <a:ext uri="{FF2B5EF4-FFF2-40B4-BE49-F238E27FC236}">
                <a16:creationId xmlns:a16="http://schemas.microsoft.com/office/drawing/2014/main" id="{A382F65F-6FBE-4C56-AAEE-8B961DAB0F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4F4174-7CC0-47A2-A36B-212C0F4AB22C}"/>
              </a:ext>
            </a:extLst>
          </p:cNvPr>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41982464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A98CE-19B2-459C-B9F6-28990ED00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7ED46E-7302-47E4-B934-79D9FE9524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B71526-2FF3-4BC5-8F7E-10499979E9FC}"/>
              </a:ext>
            </a:extLst>
          </p:cNvPr>
          <p:cNvSpPr>
            <a:spLocks noGrp="1"/>
          </p:cNvSpPr>
          <p:nvPr>
            <p:ph type="dt" sz="half" idx="10"/>
          </p:nvPr>
        </p:nvSpPr>
        <p:spPr/>
        <p:txBody>
          <a:bodyPr/>
          <a:lstStyle/>
          <a:p>
            <a:fld id="{C18E2716-AC30-4642-868B-73BDA0973486}" type="datetimeFigureOut">
              <a:rPr lang="en-GB" smtClean="0"/>
              <a:t>03/06/2020</a:t>
            </a:fld>
            <a:endParaRPr lang="en-GB"/>
          </a:p>
        </p:txBody>
      </p:sp>
      <p:sp>
        <p:nvSpPr>
          <p:cNvPr id="5" name="Footer Placeholder 4">
            <a:extLst>
              <a:ext uri="{FF2B5EF4-FFF2-40B4-BE49-F238E27FC236}">
                <a16:creationId xmlns:a16="http://schemas.microsoft.com/office/drawing/2014/main" id="{B32A4EC4-A093-4BE0-9856-556F33F0C5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E91137-27C9-4D36-869B-3E54F99BBF1B}"/>
              </a:ext>
            </a:extLst>
          </p:cNvPr>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1008222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8E2716-AC30-4642-868B-73BDA0973486}"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31610513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35C9-7D65-4E22-8D40-5B736BE4C4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F49111A-BCBD-463E-80DE-BAC382CC01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0DE638-9F9D-453B-BAAE-D77A7DD7D010}"/>
              </a:ext>
            </a:extLst>
          </p:cNvPr>
          <p:cNvSpPr>
            <a:spLocks noGrp="1"/>
          </p:cNvSpPr>
          <p:nvPr>
            <p:ph type="dt" sz="half" idx="10"/>
          </p:nvPr>
        </p:nvSpPr>
        <p:spPr/>
        <p:txBody>
          <a:bodyPr/>
          <a:lstStyle/>
          <a:p>
            <a:fld id="{C18E2716-AC30-4642-868B-73BDA0973486}" type="datetimeFigureOut">
              <a:rPr lang="en-GB" smtClean="0"/>
              <a:t>03/06/2020</a:t>
            </a:fld>
            <a:endParaRPr lang="en-GB"/>
          </a:p>
        </p:txBody>
      </p:sp>
      <p:sp>
        <p:nvSpPr>
          <p:cNvPr id="5" name="Footer Placeholder 4">
            <a:extLst>
              <a:ext uri="{FF2B5EF4-FFF2-40B4-BE49-F238E27FC236}">
                <a16:creationId xmlns:a16="http://schemas.microsoft.com/office/drawing/2014/main" id="{7F4CE005-51C2-4822-8E76-BCAAD4CA40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590F9-C97F-4EC0-AA28-F5235965EA6E}"/>
              </a:ext>
            </a:extLst>
          </p:cNvPr>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807784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DBCA9-213D-49D9-8F0C-B0A39AC0A2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3CF530-0D11-4961-A6A8-B1D4ACF3BD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9B6602-1B05-4119-B353-4658ECD482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C58D04-DAD0-480C-8182-0643F0E8EB8E}"/>
              </a:ext>
            </a:extLst>
          </p:cNvPr>
          <p:cNvSpPr>
            <a:spLocks noGrp="1"/>
          </p:cNvSpPr>
          <p:nvPr>
            <p:ph type="dt" sz="half" idx="10"/>
          </p:nvPr>
        </p:nvSpPr>
        <p:spPr/>
        <p:txBody>
          <a:bodyPr/>
          <a:lstStyle/>
          <a:p>
            <a:fld id="{C18E2716-AC30-4642-868B-73BDA0973486}" type="datetimeFigureOut">
              <a:rPr lang="en-GB" smtClean="0"/>
              <a:t>03/06/2020</a:t>
            </a:fld>
            <a:endParaRPr lang="en-GB"/>
          </a:p>
        </p:txBody>
      </p:sp>
      <p:sp>
        <p:nvSpPr>
          <p:cNvPr id="6" name="Footer Placeholder 5">
            <a:extLst>
              <a:ext uri="{FF2B5EF4-FFF2-40B4-BE49-F238E27FC236}">
                <a16:creationId xmlns:a16="http://schemas.microsoft.com/office/drawing/2014/main" id="{90A4D02C-6AE3-41B7-8563-F468C8A4F1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68C254-7CBC-452D-8DB9-B4F1E285B92B}"/>
              </a:ext>
            </a:extLst>
          </p:cNvPr>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18200824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9697-476D-4218-9C38-379452367D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5FD11E-D96F-4992-A664-698BED510D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D55613-0645-4DB9-86E9-2D81C3B94E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D3E731-67ED-4625-B2E1-2955987789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345BB9-E182-41EB-A9C1-8757DF866B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DFE604-B710-4A44-AC29-15A88A44FB93}"/>
              </a:ext>
            </a:extLst>
          </p:cNvPr>
          <p:cNvSpPr>
            <a:spLocks noGrp="1"/>
          </p:cNvSpPr>
          <p:nvPr>
            <p:ph type="dt" sz="half" idx="10"/>
          </p:nvPr>
        </p:nvSpPr>
        <p:spPr/>
        <p:txBody>
          <a:bodyPr/>
          <a:lstStyle/>
          <a:p>
            <a:fld id="{C18E2716-AC30-4642-868B-73BDA0973486}" type="datetimeFigureOut">
              <a:rPr lang="en-GB" smtClean="0"/>
              <a:t>03/06/2020</a:t>
            </a:fld>
            <a:endParaRPr lang="en-GB"/>
          </a:p>
        </p:txBody>
      </p:sp>
      <p:sp>
        <p:nvSpPr>
          <p:cNvPr id="8" name="Footer Placeholder 7">
            <a:extLst>
              <a:ext uri="{FF2B5EF4-FFF2-40B4-BE49-F238E27FC236}">
                <a16:creationId xmlns:a16="http://schemas.microsoft.com/office/drawing/2014/main" id="{96896478-0AA7-443D-92C5-9B57741BFE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B1FEFB9-6F69-4D4B-A48F-24F9B261AAD0}"/>
              </a:ext>
            </a:extLst>
          </p:cNvPr>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11965197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D695-E2DF-45BE-B9E0-CC8A5725B8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81FB3B7-A805-46C7-8459-20F6E07B11CB}"/>
              </a:ext>
            </a:extLst>
          </p:cNvPr>
          <p:cNvSpPr>
            <a:spLocks noGrp="1"/>
          </p:cNvSpPr>
          <p:nvPr>
            <p:ph type="dt" sz="half" idx="10"/>
          </p:nvPr>
        </p:nvSpPr>
        <p:spPr/>
        <p:txBody>
          <a:bodyPr/>
          <a:lstStyle/>
          <a:p>
            <a:fld id="{C18E2716-AC30-4642-868B-73BDA0973486}" type="datetimeFigureOut">
              <a:rPr lang="en-GB" smtClean="0"/>
              <a:t>03/06/2020</a:t>
            </a:fld>
            <a:endParaRPr lang="en-GB"/>
          </a:p>
        </p:txBody>
      </p:sp>
      <p:sp>
        <p:nvSpPr>
          <p:cNvPr id="4" name="Footer Placeholder 3">
            <a:extLst>
              <a:ext uri="{FF2B5EF4-FFF2-40B4-BE49-F238E27FC236}">
                <a16:creationId xmlns:a16="http://schemas.microsoft.com/office/drawing/2014/main" id="{1389A19A-30BB-4757-A3F9-B4F6A49CDDF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102CE90-C3E7-4915-9F7C-7EF4D588B075}"/>
              </a:ext>
            </a:extLst>
          </p:cNvPr>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1387787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75F691-30E7-49A5-AB64-651A8FC309CD}"/>
              </a:ext>
            </a:extLst>
          </p:cNvPr>
          <p:cNvSpPr>
            <a:spLocks noGrp="1"/>
          </p:cNvSpPr>
          <p:nvPr>
            <p:ph type="dt" sz="half" idx="10"/>
          </p:nvPr>
        </p:nvSpPr>
        <p:spPr/>
        <p:txBody>
          <a:bodyPr/>
          <a:lstStyle/>
          <a:p>
            <a:fld id="{C18E2716-AC30-4642-868B-73BDA0973486}" type="datetimeFigureOut">
              <a:rPr lang="en-GB" smtClean="0"/>
              <a:t>03/06/2020</a:t>
            </a:fld>
            <a:endParaRPr lang="en-GB"/>
          </a:p>
        </p:txBody>
      </p:sp>
      <p:sp>
        <p:nvSpPr>
          <p:cNvPr id="3" name="Footer Placeholder 2">
            <a:extLst>
              <a:ext uri="{FF2B5EF4-FFF2-40B4-BE49-F238E27FC236}">
                <a16:creationId xmlns:a16="http://schemas.microsoft.com/office/drawing/2014/main" id="{4FC2CADB-1A5F-4417-B437-FDFCA05D84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020B64-D2DE-4B8C-B4D7-FEE772222AFD}"/>
              </a:ext>
            </a:extLst>
          </p:cNvPr>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34416083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64D8-55CC-4864-85A3-D7E60341F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CAB6A86-2433-4BA2-993E-A509BCC118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FE74DB-B5BD-4F86-AD2A-1A019F2013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8EC5A9-FD15-4D34-8598-B9460414E516}"/>
              </a:ext>
            </a:extLst>
          </p:cNvPr>
          <p:cNvSpPr>
            <a:spLocks noGrp="1"/>
          </p:cNvSpPr>
          <p:nvPr>
            <p:ph type="dt" sz="half" idx="10"/>
          </p:nvPr>
        </p:nvSpPr>
        <p:spPr/>
        <p:txBody>
          <a:bodyPr/>
          <a:lstStyle/>
          <a:p>
            <a:fld id="{C18E2716-AC30-4642-868B-73BDA0973486}" type="datetimeFigureOut">
              <a:rPr lang="en-GB" smtClean="0"/>
              <a:t>03/06/2020</a:t>
            </a:fld>
            <a:endParaRPr lang="en-GB"/>
          </a:p>
        </p:txBody>
      </p:sp>
      <p:sp>
        <p:nvSpPr>
          <p:cNvPr id="6" name="Footer Placeholder 5">
            <a:extLst>
              <a:ext uri="{FF2B5EF4-FFF2-40B4-BE49-F238E27FC236}">
                <a16:creationId xmlns:a16="http://schemas.microsoft.com/office/drawing/2014/main" id="{82EB7B83-2B6F-42FE-9329-0614BF69FA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DDC49F-2ABB-4908-A6A0-430318DAAE7D}"/>
              </a:ext>
            </a:extLst>
          </p:cNvPr>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8705277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07B7E-6654-4949-AE5B-CA91ADAA31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7CEEF5F-152F-49BE-9B6D-BC8F99DD86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DF8C41-9050-468D-B2D0-5D289FEA06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CB2935-ED72-456A-9E69-3E151EF41BB6}"/>
              </a:ext>
            </a:extLst>
          </p:cNvPr>
          <p:cNvSpPr>
            <a:spLocks noGrp="1"/>
          </p:cNvSpPr>
          <p:nvPr>
            <p:ph type="dt" sz="half" idx="10"/>
          </p:nvPr>
        </p:nvSpPr>
        <p:spPr/>
        <p:txBody>
          <a:bodyPr/>
          <a:lstStyle/>
          <a:p>
            <a:fld id="{C18E2716-AC30-4642-868B-73BDA0973486}" type="datetimeFigureOut">
              <a:rPr lang="en-GB" smtClean="0"/>
              <a:t>03/06/2020</a:t>
            </a:fld>
            <a:endParaRPr lang="en-GB"/>
          </a:p>
        </p:txBody>
      </p:sp>
      <p:sp>
        <p:nvSpPr>
          <p:cNvPr id="6" name="Footer Placeholder 5">
            <a:extLst>
              <a:ext uri="{FF2B5EF4-FFF2-40B4-BE49-F238E27FC236}">
                <a16:creationId xmlns:a16="http://schemas.microsoft.com/office/drawing/2014/main" id="{1F8DFEEA-A9D4-4A30-A2F8-2174C1889E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3B0A60-5CC2-4E87-8193-B931C4BD7DB2}"/>
              </a:ext>
            </a:extLst>
          </p:cNvPr>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9118728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99156-B1BE-48CD-AE66-697A6105978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D00404-2583-4033-8C96-28D0E146D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1F9C2C-09D8-4861-8F26-B66F7C067204}"/>
              </a:ext>
            </a:extLst>
          </p:cNvPr>
          <p:cNvSpPr>
            <a:spLocks noGrp="1"/>
          </p:cNvSpPr>
          <p:nvPr>
            <p:ph type="dt" sz="half" idx="10"/>
          </p:nvPr>
        </p:nvSpPr>
        <p:spPr/>
        <p:txBody>
          <a:bodyPr/>
          <a:lstStyle/>
          <a:p>
            <a:fld id="{C18E2716-AC30-4642-868B-73BDA0973486}" type="datetimeFigureOut">
              <a:rPr lang="en-GB" smtClean="0"/>
              <a:t>03/06/2020</a:t>
            </a:fld>
            <a:endParaRPr lang="en-GB"/>
          </a:p>
        </p:txBody>
      </p:sp>
      <p:sp>
        <p:nvSpPr>
          <p:cNvPr id="5" name="Footer Placeholder 4">
            <a:extLst>
              <a:ext uri="{FF2B5EF4-FFF2-40B4-BE49-F238E27FC236}">
                <a16:creationId xmlns:a16="http://schemas.microsoft.com/office/drawing/2014/main" id="{267D2888-B608-4D1D-9287-7700B5263E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71386A-9D1C-41AA-8B1C-C3037AEDED25}"/>
              </a:ext>
            </a:extLst>
          </p:cNvPr>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33917854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29BB43-8B47-40C9-9177-026E33AD05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26ABCB-90A2-435F-919D-3F6A804502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02C138-2640-449E-953A-9E633C604219}"/>
              </a:ext>
            </a:extLst>
          </p:cNvPr>
          <p:cNvSpPr>
            <a:spLocks noGrp="1"/>
          </p:cNvSpPr>
          <p:nvPr>
            <p:ph type="dt" sz="half" idx="10"/>
          </p:nvPr>
        </p:nvSpPr>
        <p:spPr/>
        <p:txBody>
          <a:bodyPr/>
          <a:lstStyle/>
          <a:p>
            <a:fld id="{C18E2716-AC30-4642-868B-73BDA0973486}" type="datetimeFigureOut">
              <a:rPr lang="en-GB" smtClean="0"/>
              <a:t>03/06/2020</a:t>
            </a:fld>
            <a:endParaRPr lang="en-GB"/>
          </a:p>
        </p:txBody>
      </p:sp>
      <p:sp>
        <p:nvSpPr>
          <p:cNvPr id="5" name="Footer Placeholder 4">
            <a:extLst>
              <a:ext uri="{FF2B5EF4-FFF2-40B4-BE49-F238E27FC236}">
                <a16:creationId xmlns:a16="http://schemas.microsoft.com/office/drawing/2014/main" id="{21101810-DEB1-473F-B09C-7E8A0664C3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595932-57C3-4610-80EC-6AA7E1AD5BCE}"/>
              </a:ext>
            </a:extLst>
          </p:cNvPr>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6269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8E2716-AC30-4642-868B-73BDA0973486}"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405273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8E2716-AC30-4642-868B-73BDA0973486}"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305935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8E2716-AC30-4642-868B-73BDA0973486}" type="datetimeFigureOut">
              <a:rPr lang="en-GB" smtClean="0"/>
              <a:t>03/06/2020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3147407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8E2716-AC30-4642-868B-73BDA0973486}" type="datetimeFigureOut">
              <a:rPr lang="en-GB" smtClean="0"/>
              <a:t>03/06/2020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3308223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E2716-AC30-4642-868B-73BDA0973486}" type="datetimeFigureOut">
              <a:rPr lang="en-GB" smtClean="0"/>
              <a:t>03/06/2020</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39950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8E2716-AC30-4642-868B-73BDA0973486}"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3641326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8E2716-AC30-4642-868B-73BDA0973486}"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6DA997-1BD9-4616-A579-A3F41D7FFC82}" type="slidenum">
              <a:rPr lang="en-GB" smtClean="0"/>
              <a:t>‹#›</a:t>
            </a:fld>
            <a:endParaRPr lang="en-GB"/>
          </a:p>
        </p:txBody>
      </p:sp>
    </p:spTree>
    <p:extLst>
      <p:ext uri="{BB962C8B-B14F-4D97-AF65-F5344CB8AC3E}">
        <p14:creationId xmlns:p14="http://schemas.microsoft.com/office/powerpoint/2010/main" val="305592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18E2716-AC30-4642-868B-73BDA0973486}" type="datetimeFigureOut">
              <a:rPr lang="en-GB" smtClean="0"/>
              <a:t>03/06/2020</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76DA997-1BD9-4616-A579-A3F41D7FFC82}" type="slidenum">
              <a:rPr lang="en-GB" smtClean="0"/>
              <a:t>‹#›</a:t>
            </a:fld>
            <a:endParaRPr lang="en-GB"/>
          </a:p>
        </p:txBody>
      </p:sp>
    </p:spTree>
    <p:extLst>
      <p:ext uri="{BB962C8B-B14F-4D97-AF65-F5344CB8AC3E}">
        <p14:creationId xmlns:p14="http://schemas.microsoft.com/office/powerpoint/2010/main" val="118068266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8C5EFD-001C-4F79-AC53-72935E020B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F7400B-2100-4864-9E28-E07675EAA8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94F313-0ABE-42AC-AD01-F13FE519C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E2716-AC30-4642-868B-73BDA0973486}" type="datetimeFigureOut">
              <a:rPr lang="en-GB" smtClean="0"/>
              <a:t>03/06/2020</a:t>
            </a:fld>
            <a:endParaRPr lang="en-GB"/>
          </a:p>
        </p:txBody>
      </p:sp>
      <p:sp>
        <p:nvSpPr>
          <p:cNvPr id="5" name="Footer Placeholder 4">
            <a:extLst>
              <a:ext uri="{FF2B5EF4-FFF2-40B4-BE49-F238E27FC236}">
                <a16:creationId xmlns:a16="http://schemas.microsoft.com/office/drawing/2014/main" id="{DC5A9667-D420-47CF-B815-D3A6C4E32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C1D8E53-4FA0-4F8D-8C09-0B98168F0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DA997-1BD9-4616-A579-A3F41D7FFC82}" type="slidenum">
              <a:rPr lang="en-GB" smtClean="0"/>
              <a:t>‹#›</a:t>
            </a:fld>
            <a:endParaRPr lang="en-GB"/>
          </a:p>
        </p:txBody>
      </p:sp>
    </p:spTree>
    <p:extLst>
      <p:ext uri="{BB962C8B-B14F-4D97-AF65-F5344CB8AC3E}">
        <p14:creationId xmlns:p14="http://schemas.microsoft.com/office/powerpoint/2010/main" val="169929491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97C53B-E08E-4EDE-9B10-A61359A99633}"/>
              </a:ext>
            </a:extLst>
          </p:cNvPr>
          <p:cNvSpPr>
            <a:spLocks noGrp="1"/>
          </p:cNvSpPr>
          <p:nvPr>
            <p:ph idx="4294967295"/>
          </p:nvPr>
        </p:nvSpPr>
        <p:spPr>
          <a:xfrm>
            <a:off x="1180731" y="1109663"/>
            <a:ext cx="10067277" cy="4910137"/>
          </a:xfrm>
        </p:spPr>
        <p:txBody>
          <a:bodyPr>
            <a:normAutofit/>
          </a:bodyPr>
          <a:lstStyle/>
          <a:p>
            <a:pPr marL="0" indent="0">
              <a:buNone/>
            </a:pPr>
            <a:endParaRPr lang="en-GB" sz="2800" dirty="0"/>
          </a:p>
          <a:p>
            <a:pPr marL="0" indent="0" algn="ctr">
              <a:buNone/>
            </a:pPr>
            <a:endParaRPr lang="en-GB" sz="2800" dirty="0"/>
          </a:p>
          <a:p>
            <a:pPr marL="0" indent="0" algn="ctr">
              <a:buNone/>
            </a:pPr>
            <a:r>
              <a:rPr lang="en-GB" sz="3600" b="1" dirty="0">
                <a:latin typeface="Century Gothic" panose="020B0502020202020204" pitchFamily="34" charset="0"/>
              </a:rPr>
              <a:t>Developing religious literacy through using effective talk in the classroom and teaching religious vocabulary.</a:t>
            </a:r>
          </a:p>
        </p:txBody>
      </p:sp>
    </p:spTree>
    <p:extLst>
      <p:ext uri="{BB962C8B-B14F-4D97-AF65-F5344CB8AC3E}">
        <p14:creationId xmlns:p14="http://schemas.microsoft.com/office/powerpoint/2010/main" val="4007423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59BA-8ED3-4D80-86A9-65D1795A4E75}"/>
              </a:ext>
            </a:extLst>
          </p:cNvPr>
          <p:cNvSpPr>
            <a:spLocks noGrp="1"/>
          </p:cNvSpPr>
          <p:nvPr>
            <p:ph type="title"/>
          </p:nvPr>
        </p:nvSpPr>
        <p:spPr/>
        <p:txBody>
          <a:bodyPr/>
          <a:lstStyle/>
          <a:p>
            <a:r>
              <a:rPr lang="en-GB" b="1" dirty="0"/>
              <a:t>Effective use of talk in the classroom</a:t>
            </a:r>
          </a:p>
        </p:txBody>
      </p:sp>
      <p:sp>
        <p:nvSpPr>
          <p:cNvPr id="3" name="Content Placeholder 2">
            <a:extLst>
              <a:ext uri="{FF2B5EF4-FFF2-40B4-BE49-F238E27FC236}">
                <a16:creationId xmlns:a16="http://schemas.microsoft.com/office/drawing/2014/main" id="{6C59B880-635D-47C3-BAF4-D6FBCB1A0815}"/>
              </a:ext>
            </a:extLst>
          </p:cNvPr>
          <p:cNvSpPr>
            <a:spLocks noGrp="1"/>
          </p:cNvSpPr>
          <p:nvPr>
            <p:ph idx="1"/>
          </p:nvPr>
        </p:nvSpPr>
        <p:spPr/>
        <p:txBody>
          <a:bodyPr>
            <a:normAutofit fontScale="92500" lnSpcReduction="20000"/>
          </a:bodyPr>
          <a:lstStyle/>
          <a:p>
            <a:pPr marL="0" indent="0" algn="ctr">
              <a:buNone/>
            </a:pPr>
            <a:r>
              <a:rPr lang="en-GB" sz="2800" b="1" dirty="0"/>
              <a:t>Reflect</a:t>
            </a:r>
          </a:p>
          <a:p>
            <a:pPr marL="0" indent="0" algn="ctr">
              <a:buNone/>
            </a:pPr>
            <a:endParaRPr lang="en-GB" sz="2800" b="1" dirty="0"/>
          </a:p>
          <a:p>
            <a:pPr marL="0" indent="0" algn="ctr">
              <a:buNone/>
            </a:pPr>
            <a:r>
              <a:rPr lang="en-GB" sz="2800" b="1" dirty="0"/>
              <a:t>What strategies do you use in your classroom to generate effective talk?</a:t>
            </a:r>
          </a:p>
          <a:p>
            <a:pPr marL="0" indent="0" algn="ctr">
              <a:buNone/>
            </a:pPr>
            <a:endParaRPr lang="en-GB" sz="2800" b="1" dirty="0"/>
          </a:p>
          <a:p>
            <a:pPr marL="0" indent="0" algn="ctr">
              <a:buNone/>
            </a:pPr>
            <a:r>
              <a:rPr lang="en-GB" sz="2800" b="1" dirty="0"/>
              <a:t>How do you know it is effective?</a:t>
            </a:r>
          </a:p>
          <a:p>
            <a:pPr marL="0" indent="0" algn="ctr">
              <a:buNone/>
            </a:pPr>
            <a:endParaRPr lang="en-GB" sz="2800" b="1" dirty="0"/>
          </a:p>
          <a:p>
            <a:pPr marL="0" indent="0" algn="ctr">
              <a:buNone/>
            </a:pPr>
            <a:r>
              <a:rPr lang="en-GB" sz="2800" b="1" dirty="0"/>
              <a:t>Discuss</a:t>
            </a:r>
          </a:p>
        </p:txBody>
      </p:sp>
    </p:spTree>
    <p:extLst>
      <p:ext uri="{BB962C8B-B14F-4D97-AF65-F5344CB8AC3E}">
        <p14:creationId xmlns:p14="http://schemas.microsoft.com/office/powerpoint/2010/main" val="79167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535DA-DD2E-4E25-80CA-298439752271}"/>
              </a:ext>
            </a:extLst>
          </p:cNvPr>
          <p:cNvSpPr>
            <a:spLocks noGrp="1"/>
          </p:cNvSpPr>
          <p:nvPr>
            <p:ph type="title"/>
          </p:nvPr>
        </p:nvSpPr>
        <p:spPr/>
        <p:txBody>
          <a:bodyPr/>
          <a:lstStyle/>
          <a:p>
            <a:r>
              <a:rPr lang="en-GB" b="1" dirty="0"/>
              <a:t>Creating the right conditions for effective talk to take place</a:t>
            </a:r>
          </a:p>
        </p:txBody>
      </p:sp>
      <p:sp>
        <p:nvSpPr>
          <p:cNvPr id="3" name="Content Placeholder 2">
            <a:extLst>
              <a:ext uri="{FF2B5EF4-FFF2-40B4-BE49-F238E27FC236}">
                <a16:creationId xmlns:a16="http://schemas.microsoft.com/office/drawing/2014/main" id="{0D336F3E-65FA-4068-BDA3-39AFCD1ABFB1}"/>
              </a:ext>
            </a:extLst>
          </p:cNvPr>
          <p:cNvSpPr>
            <a:spLocks noGrp="1"/>
          </p:cNvSpPr>
          <p:nvPr>
            <p:ph idx="1"/>
          </p:nvPr>
        </p:nvSpPr>
        <p:spPr/>
        <p:txBody>
          <a:bodyPr>
            <a:normAutofit fontScale="62500" lnSpcReduction="20000"/>
          </a:bodyPr>
          <a:lstStyle/>
          <a:p>
            <a:pPr marL="0" indent="0">
              <a:buNone/>
            </a:pPr>
            <a:r>
              <a:rPr lang="en-GB" sz="2400" b="1" dirty="0"/>
              <a:t>Things to consider:</a:t>
            </a:r>
          </a:p>
          <a:p>
            <a:r>
              <a:rPr lang="en-GB" sz="2400" dirty="0"/>
              <a:t>Do your children know what is expected of them – what is the purpose of the talk?</a:t>
            </a:r>
          </a:p>
          <a:p>
            <a:r>
              <a:rPr lang="en-GB" sz="2400" dirty="0"/>
              <a:t>Do your children feel safe?</a:t>
            </a:r>
          </a:p>
          <a:p>
            <a:r>
              <a:rPr lang="en-GB" sz="2400" dirty="0"/>
              <a:t>Do your children know they are valued for who they are and for what they believe?</a:t>
            </a:r>
          </a:p>
          <a:p>
            <a:r>
              <a:rPr lang="en-GB" sz="2400" dirty="0"/>
              <a:t>Do your children know what it means to actively listen?</a:t>
            </a:r>
          </a:p>
          <a:p>
            <a:r>
              <a:rPr lang="en-GB" sz="2400" dirty="0"/>
              <a:t>Do your children know how to have a healthy discussion/debate?</a:t>
            </a:r>
          </a:p>
          <a:p>
            <a:r>
              <a:rPr lang="en-GB" sz="2400" dirty="0"/>
              <a:t>Do your children know how to disagree well?</a:t>
            </a:r>
          </a:p>
          <a:p>
            <a:r>
              <a:rPr lang="en-GB" sz="2400" dirty="0"/>
              <a:t>Do your children have the skills to ensure all are included in the discussion?</a:t>
            </a:r>
          </a:p>
          <a:p>
            <a:r>
              <a:rPr lang="en-GB" sz="2400" dirty="0"/>
              <a:t>Do your children have enough knowledge to have a discussion?</a:t>
            </a:r>
          </a:p>
          <a:p>
            <a:r>
              <a:rPr lang="en-GB" sz="2400" dirty="0"/>
              <a:t>Do your children know the range of questions that can be asked during a discussion?</a:t>
            </a:r>
          </a:p>
          <a:p>
            <a:r>
              <a:rPr lang="en-GB" sz="2400" dirty="0"/>
              <a:t>Have you as a teacher scaffolded enough the ‘talk’ process?</a:t>
            </a:r>
          </a:p>
          <a:p>
            <a:pPr marL="0" indent="0">
              <a:buNone/>
            </a:pPr>
            <a:endParaRPr lang="en-GB" sz="2400" b="1" dirty="0"/>
          </a:p>
        </p:txBody>
      </p:sp>
    </p:spTree>
    <p:extLst>
      <p:ext uri="{BB962C8B-B14F-4D97-AF65-F5344CB8AC3E}">
        <p14:creationId xmlns:p14="http://schemas.microsoft.com/office/powerpoint/2010/main" val="375394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E6F37-D600-4034-93FF-063747C042A1}"/>
              </a:ext>
            </a:extLst>
          </p:cNvPr>
          <p:cNvSpPr>
            <a:spLocks noGrp="1"/>
          </p:cNvSpPr>
          <p:nvPr>
            <p:ph type="title"/>
          </p:nvPr>
        </p:nvSpPr>
        <p:spPr/>
        <p:txBody>
          <a:bodyPr/>
          <a:lstStyle/>
          <a:p>
            <a:r>
              <a:rPr lang="en-GB" b="1" dirty="0"/>
              <a:t>Paired talk leading to snowballing</a:t>
            </a:r>
          </a:p>
        </p:txBody>
      </p:sp>
      <p:sp>
        <p:nvSpPr>
          <p:cNvPr id="3" name="Content Placeholder 2">
            <a:extLst>
              <a:ext uri="{FF2B5EF4-FFF2-40B4-BE49-F238E27FC236}">
                <a16:creationId xmlns:a16="http://schemas.microsoft.com/office/drawing/2014/main" id="{954AAD93-85C2-4B6D-A290-CDE6C3C76A78}"/>
              </a:ext>
            </a:extLst>
          </p:cNvPr>
          <p:cNvSpPr>
            <a:spLocks noGrp="1"/>
          </p:cNvSpPr>
          <p:nvPr>
            <p:ph idx="1"/>
          </p:nvPr>
        </p:nvSpPr>
        <p:spPr/>
        <p:txBody>
          <a:bodyPr/>
          <a:lstStyle/>
          <a:p>
            <a:pPr marL="0" indent="0">
              <a:buNone/>
            </a:pPr>
            <a:r>
              <a:rPr lang="en-GB" sz="2000" b="1" dirty="0"/>
              <a:t>Purposes:  Encourages expression and justification of opinion</a:t>
            </a:r>
          </a:p>
          <a:p>
            <a:pPr marL="0" indent="0">
              <a:buNone/>
            </a:pPr>
            <a:endParaRPr lang="en-GB" sz="2000" b="1" dirty="0"/>
          </a:p>
          <a:p>
            <a:r>
              <a:rPr lang="en-GB" sz="2000" dirty="0"/>
              <a:t>Present pupils with a question, dilemma or issue for discussion.</a:t>
            </a:r>
          </a:p>
          <a:p>
            <a:r>
              <a:rPr lang="en-GB" sz="2000" dirty="0"/>
              <a:t>Each person shares their thoughts with a partner.</a:t>
            </a:r>
          </a:p>
          <a:p>
            <a:r>
              <a:rPr lang="en-GB" sz="2000" dirty="0"/>
              <a:t>Pairs the combine with another pair.  They agree a shared opinion and appoint a spokesperson to present it.</a:t>
            </a:r>
          </a:p>
          <a:p>
            <a:r>
              <a:rPr lang="en-GB" sz="2000" dirty="0"/>
              <a:t>Group present their case to the class or to another group.</a:t>
            </a:r>
          </a:p>
        </p:txBody>
      </p:sp>
    </p:spTree>
    <p:extLst>
      <p:ext uri="{BB962C8B-B14F-4D97-AF65-F5344CB8AC3E}">
        <p14:creationId xmlns:p14="http://schemas.microsoft.com/office/powerpoint/2010/main" val="1400703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A2435-A39C-48C1-B372-D619528F68A1}"/>
              </a:ext>
            </a:extLst>
          </p:cNvPr>
          <p:cNvSpPr>
            <a:spLocks noGrp="1"/>
          </p:cNvSpPr>
          <p:nvPr>
            <p:ph type="title"/>
          </p:nvPr>
        </p:nvSpPr>
        <p:spPr/>
        <p:txBody>
          <a:bodyPr/>
          <a:lstStyle/>
          <a:p>
            <a:pPr algn="ctr"/>
            <a:r>
              <a:rPr lang="en-GB" b="1" dirty="0"/>
              <a:t>Providing a moral code for living:</a:t>
            </a:r>
          </a:p>
        </p:txBody>
      </p:sp>
      <p:sp>
        <p:nvSpPr>
          <p:cNvPr id="3" name="Content Placeholder 2">
            <a:extLst>
              <a:ext uri="{FF2B5EF4-FFF2-40B4-BE49-F238E27FC236}">
                <a16:creationId xmlns:a16="http://schemas.microsoft.com/office/drawing/2014/main" id="{8DFE161A-40DD-47B5-BE48-19F700F73E58}"/>
              </a:ext>
            </a:extLst>
          </p:cNvPr>
          <p:cNvSpPr>
            <a:spLocks noGrp="1"/>
          </p:cNvSpPr>
          <p:nvPr>
            <p:ph idx="1"/>
          </p:nvPr>
        </p:nvSpPr>
        <p:spPr/>
        <p:txBody>
          <a:bodyPr>
            <a:normAutofit/>
          </a:bodyPr>
          <a:lstStyle/>
          <a:p>
            <a:pPr marL="0" indent="0" algn="ctr">
              <a:buNone/>
            </a:pPr>
            <a:r>
              <a:rPr lang="en-GB" sz="2800" b="1" dirty="0"/>
              <a:t>The ten commandments provide the Jewish people with a moral code for living.</a:t>
            </a:r>
          </a:p>
          <a:p>
            <a:endParaRPr lang="en-GB" dirty="0"/>
          </a:p>
          <a:p>
            <a:pPr marL="0" indent="0">
              <a:buNone/>
            </a:pPr>
            <a:endParaRPr lang="en-GB" dirty="0"/>
          </a:p>
          <a:p>
            <a:pPr marL="0" indent="0" algn="ctr">
              <a:buNone/>
            </a:pPr>
            <a:r>
              <a:rPr lang="en-GB" sz="2800" dirty="0"/>
              <a:t>If you could only pick three, which ones would you pick and why?</a:t>
            </a:r>
          </a:p>
          <a:p>
            <a:endParaRPr lang="en-GB" dirty="0"/>
          </a:p>
        </p:txBody>
      </p:sp>
    </p:spTree>
    <p:extLst>
      <p:ext uri="{BB962C8B-B14F-4D97-AF65-F5344CB8AC3E}">
        <p14:creationId xmlns:p14="http://schemas.microsoft.com/office/powerpoint/2010/main" val="3520732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0179C-DD42-4421-B57E-C21D5E947E6F}"/>
              </a:ext>
            </a:extLst>
          </p:cNvPr>
          <p:cNvSpPr>
            <a:spLocks noGrp="1"/>
          </p:cNvSpPr>
          <p:nvPr>
            <p:ph type="title"/>
          </p:nvPr>
        </p:nvSpPr>
        <p:spPr/>
        <p:txBody>
          <a:bodyPr/>
          <a:lstStyle/>
          <a:p>
            <a:r>
              <a:rPr lang="en-GB" b="1" dirty="0"/>
              <a:t>Talking tubs</a:t>
            </a:r>
          </a:p>
        </p:txBody>
      </p:sp>
      <p:sp>
        <p:nvSpPr>
          <p:cNvPr id="3" name="Content Placeholder 2">
            <a:extLst>
              <a:ext uri="{FF2B5EF4-FFF2-40B4-BE49-F238E27FC236}">
                <a16:creationId xmlns:a16="http://schemas.microsoft.com/office/drawing/2014/main" id="{957AFE59-2B62-41AE-AD9F-48F73AB86400}"/>
              </a:ext>
            </a:extLst>
          </p:cNvPr>
          <p:cNvSpPr>
            <a:spLocks noGrp="1"/>
          </p:cNvSpPr>
          <p:nvPr>
            <p:ph idx="1"/>
          </p:nvPr>
        </p:nvSpPr>
        <p:spPr>
          <a:xfrm>
            <a:off x="765908" y="2603500"/>
            <a:ext cx="10597661" cy="3416300"/>
          </a:xfrm>
        </p:spPr>
        <p:txBody>
          <a:bodyPr>
            <a:normAutofit/>
          </a:bodyPr>
          <a:lstStyle/>
          <a:p>
            <a:pPr marL="0" indent="0" algn="ctr">
              <a:buNone/>
            </a:pPr>
            <a:r>
              <a:rPr lang="en-GB" sz="3200" b="1" dirty="0">
                <a:latin typeface="+mj-lt"/>
              </a:rPr>
              <a:t>When might you use a talking tub and for what purpose?</a:t>
            </a:r>
          </a:p>
          <a:p>
            <a:pPr marL="0" indent="0" algn="ctr">
              <a:buNone/>
            </a:pPr>
            <a:endParaRPr lang="en-GB" sz="3200" b="1" dirty="0">
              <a:latin typeface="+mj-lt"/>
            </a:endParaRPr>
          </a:p>
          <a:p>
            <a:endParaRPr lang="en-GB" b="1" dirty="0">
              <a:latin typeface="+mj-lt"/>
            </a:endParaRPr>
          </a:p>
          <a:p>
            <a:pPr marL="0" indent="0" algn="ctr">
              <a:buNone/>
            </a:pPr>
            <a:endParaRPr lang="en-GB" sz="3200" b="1" dirty="0">
              <a:latin typeface="+mj-lt"/>
            </a:endParaRPr>
          </a:p>
          <a:p>
            <a:pPr marL="0" indent="0" algn="ctr">
              <a:buNone/>
            </a:pPr>
            <a:endParaRPr lang="en-GB" sz="3200" b="1" dirty="0">
              <a:latin typeface="+mj-lt"/>
            </a:endParaRPr>
          </a:p>
        </p:txBody>
      </p:sp>
    </p:spTree>
    <p:extLst>
      <p:ext uri="{BB962C8B-B14F-4D97-AF65-F5344CB8AC3E}">
        <p14:creationId xmlns:p14="http://schemas.microsoft.com/office/powerpoint/2010/main" val="1095865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ED56BC-6BA8-486B-B45B-FF929B9A8C63}"/>
              </a:ext>
            </a:extLst>
          </p:cNvPr>
          <p:cNvSpPr>
            <a:spLocks noGrp="1"/>
          </p:cNvSpPr>
          <p:nvPr>
            <p:ph type="title"/>
          </p:nvPr>
        </p:nvSpPr>
        <p:spPr/>
        <p:txBody>
          <a:bodyPr/>
          <a:lstStyle/>
          <a:p>
            <a:r>
              <a:rPr lang="en-GB" sz="3200" b="1" dirty="0"/>
              <a:t>Talking tubs: When to use them and for what purpose</a:t>
            </a:r>
          </a:p>
        </p:txBody>
      </p:sp>
      <p:sp>
        <p:nvSpPr>
          <p:cNvPr id="5" name="Content Placeholder 4">
            <a:extLst>
              <a:ext uri="{FF2B5EF4-FFF2-40B4-BE49-F238E27FC236}">
                <a16:creationId xmlns:a16="http://schemas.microsoft.com/office/drawing/2014/main" id="{58F4D261-35B4-46B9-B947-020BD906B9F4}"/>
              </a:ext>
            </a:extLst>
          </p:cNvPr>
          <p:cNvSpPr>
            <a:spLocks noGrp="1"/>
          </p:cNvSpPr>
          <p:nvPr>
            <p:ph sz="half" idx="1"/>
          </p:nvPr>
        </p:nvSpPr>
        <p:spPr/>
        <p:txBody>
          <a:bodyPr>
            <a:normAutofit fontScale="92500" lnSpcReduction="10000"/>
          </a:bodyPr>
          <a:lstStyle/>
          <a:p>
            <a:pPr marL="0" indent="0">
              <a:buNone/>
            </a:pPr>
            <a:r>
              <a:rPr lang="en-GB" b="1" dirty="0"/>
              <a:t>When:</a:t>
            </a:r>
          </a:p>
          <a:p>
            <a:pPr marL="0" indent="0">
              <a:buNone/>
            </a:pPr>
            <a:r>
              <a:rPr lang="en-GB" dirty="0"/>
              <a:t>Beginning of a unit</a:t>
            </a:r>
          </a:p>
          <a:p>
            <a:pPr marL="0" indent="0">
              <a:buNone/>
            </a:pPr>
            <a:r>
              <a:rPr lang="en-GB" dirty="0"/>
              <a:t>Middle of a unit</a:t>
            </a:r>
          </a:p>
          <a:p>
            <a:pPr marL="0" indent="0">
              <a:buNone/>
            </a:pPr>
            <a:endParaRPr lang="en-GB" dirty="0"/>
          </a:p>
          <a:p>
            <a:pPr marL="0" indent="0">
              <a:buNone/>
            </a:pPr>
            <a:endParaRPr lang="en-GB" dirty="0"/>
          </a:p>
          <a:p>
            <a:pPr marL="0" indent="0">
              <a:buNone/>
            </a:pPr>
            <a:r>
              <a:rPr lang="en-GB" dirty="0"/>
              <a:t>End of a unit</a:t>
            </a:r>
          </a:p>
        </p:txBody>
      </p:sp>
      <p:sp>
        <p:nvSpPr>
          <p:cNvPr id="6" name="Content Placeholder 5">
            <a:extLst>
              <a:ext uri="{FF2B5EF4-FFF2-40B4-BE49-F238E27FC236}">
                <a16:creationId xmlns:a16="http://schemas.microsoft.com/office/drawing/2014/main" id="{BD5FF536-B899-430B-8FEE-605FEC2C8F12}"/>
              </a:ext>
            </a:extLst>
          </p:cNvPr>
          <p:cNvSpPr>
            <a:spLocks noGrp="1"/>
          </p:cNvSpPr>
          <p:nvPr>
            <p:ph sz="half" idx="2"/>
          </p:nvPr>
        </p:nvSpPr>
        <p:spPr/>
        <p:txBody>
          <a:bodyPr>
            <a:normAutofit fontScale="92500" lnSpcReduction="10000"/>
          </a:bodyPr>
          <a:lstStyle/>
          <a:p>
            <a:pPr marL="0" indent="0">
              <a:buNone/>
            </a:pPr>
            <a:r>
              <a:rPr lang="en-GB" b="1" dirty="0"/>
              <a:t>Purpose:</a:t>
            </a:r>
          </a:p>
          <a:p>
            <a:pPr marL="0" indent="0">
              <a:buNone/>
            </a:pPr>
            <a:r>
              <a:rPr lang="en-GB" dirty="0"/>
              <a:t>Ascertain prior knowledge and gaps</a:t>
            </a:r>
          </a:p>
          <a:p>
            <a:pPr marL="0" indent="0">
              <a:buNone/>
            </a:pPr>
            <a:r>
              <a:rPr lang="en-GB" dirty="0"/>
              <a:t>Assess knowledge gained, connections being made and misconceptions.  Opportunity for children to raise their own questions around the topic.</a:t>
            </a:r>
          </a:p>
          <a:p>
            <a:pPr marL="0" indent="0">
              <a:buNone/>
            </a:pPr>
            <a:r>
              <a:rPr lang="en-GB" dirty="0"/>
              <a:t>Assess knowledge gained.  Provide opportunity for children to formulate their own opinion and to critically think. Provide opportunity for children to debate and disagree well.</a:t>
            </a:r>
          </a:p>
          <a:p>
            <a:pPr marL="0" indent="0">
              <a:buNone/>
            </a:pPr>
            <a:r>
              <a:rPr lang="en-GB" dirty="0"/>
              <a:t>Opportunity to children to raise questions.</a:t>
            </a:r>
          </a:p>
        </p:txBody>
      </p:sp>
    </p:spTree>
    <p:extLst>
      <p:ext uri="{BB962C8B-B14F-4D97-AF65-F5344CB8AC3E}">
        <p14:creationId xmlns:p14="http://schemas.microsoft.com/office/powerpoint/2010/main" val="1947254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CC4C49-2110-4D3C-B96A-1FA3C1510BFE}"/>
              </a:ext>
            </a:extLst>
          </p:cNvPr>
          <p:cNvSpPr>
            <a:spLocks noGrp="1"/>
          </p:cNvSpPr>
          <p:nvPr>
            <p:ph type="title"/>
          </p:nvPr>
        </p:nvSpPr>
        <p:spPr/>
        <p:txBody>
          <a:bodyPr/>
          <a:lstStyle/>
          <a:p>
            <a:r>
              <a:rPr lang="en-GB" b="1" dirty="0"/>
              <a:t>Talking tub:</a:t>
            </a:r>
          </a:p>
        </p:txBody>
      </p:sp>
      <p:sp>
        <p:nvSpPr>
          <p:cNvPr id="6" name="Content Placeholder 5">
            <a:extLst>
              <a:ext uri="{FF2B5EF4-FFF2-40B4-BE49-F238E27FC236}">
                <a16:creationId xmlns:a16="http://schemas.microsoft.com/office/drawing/2014/main" id="{AA33ADB1-C118-4486-ADDA-A56656F1323C}"/>
              </a:ext>
            </a:extLst>
          </p:cNvPr>
          <p:cNvSpPr>
            <a:spLocks noGrp="1"/>
          </p:cNvSpPr>
          <p:nvPr>
            <p:ph idx="1"/>
          </p:nvPr>
        </p:nvSpPr>
        <p:spPr/>
        <p:txBody>
          <a:bodyPr/>
          <a:lstStyle/>
          <a:p>
            <a:r>
              <a:rPr lang="en-GB" dirty="0"/>
              <a:t>Identify a facilitator for the discussion.</a:t>
            </a:r>
          </a:p>
          <a:p>
            <a:pPr marL="0" indent="0">
              <a:buNone/>
            </a:pPr>
            <a:r>
              <a:rPr lang="en-GB" sz="2000" b="1" dirty="0"/>
              <a:t>Key questions to explore:</a:t>
            </a:r>
          </a:p>
          <a:p>
            <a:r>
              <a:rPr lang="en-GB" dirty="0"/>
              <a:t>What do we think we know about all or some of the things?</a:t>
            </a:r>
          </a:p>
          <a:p>
            <a:r>
              <a:rPr lang="en-GB" dirty="0"/>
              <a:t>How are these things connected?</a:t>
            </a:r>
          </a:p>
          <a:p>
            <a:r>
              <a:rPr lang="en-GB" dirty="0"/>
              <a:t>What questions do we have related to some or all of these things?</a:t>
            </a:r>
          </a:p>
          <a:p>
            <a:r>
              <a:rPr lang="en-GB" dirty="0"/>
              <a:t>If we had to think of a big theological questions related to these things – what would it be?</a:t>
            </a:r>
          </a:p>
          <a:p>
            <a:r>
              <a:rPr lang="en-GB" dirty="0"/>
              <a:t>What would your answer be to the big question you have created?</a:t>
            </a:r>
          </a:p>
          <a:p>
            <a:endParaRPr lang="en-GB" dirty="0"/>
          </a:p>
        </p:txBody>
      </p:sp>
    </p:spTree>
    <p:extLst>
      <p:ext uri="{BB962C8B-B14F-4D97-AF65-F5344CB8AC3E}">
        <p14:creationId xmlns:p14="http://schemas.microsoft.com/office/powerpoint/2010/main" val="1064253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0C068-A669-4271-873C-4C708EA5DF66}"/>
              </a:ext>
            </a:extLst>
          </p:cNvPr>
          <p:cNvSpPr>
            <a:spLocks noGrp="1"/>
          </p:cNvSpPr>
          <p:nvPr>
            <p:ph type="title"/>
          </p:nvPr>
        </p:nvSpPr>
        <p:spPr/>
        <p:txBody>
          <a:bodyPr/>
          <a:lstStyle/>
          <a:p>
            <a:r>
              <a:rPr lang="en-GB" b="1" dirty="0"/>
              <a:t>Yo-yo</a:t>
            </a:r>
          </a:p>
        </p:txBody>
      </p:sp>
      <p:sp>
        <p:nvSpPr>
          <p:cNvPr id="3" name="Content Placeholder 2">
            <a:extLst>
              <a:ext uri="{FF2B5EF4-FFF2-40B4-BE49-F238E27FC236}">
                <a16:creationId xmlns:a16="http://schemas.microsoft.com/office/drawing/2014/main" id="{4035354B-EA8E-4992-8A81-27E12ACC7A01}"/>
              </a:ext>
            </a:extLst>
          </p:cNvPr>
          <p:cNvSpPr>
            <a:spLocks noGrp="1"/>
          </p:cNvSpPr>
          <p:nvPr>
            <p:ph idx="1"/>
          </p:nvPr>
        </p:nvSpPr>
        <p:spPr/>
        <p:txBody>
          <a:bodyPr/>
          <a:lstStyle/>
          <a:p>
            <a:pPr marL="0" indent="0">
              <a:buNone/>
            </a:pPr>
            <a:r>
              <a:rPr lang="en-GB" b="1" dirty="0"/>
              <a:t>Purpose:  </a:t>
            </a:r>
            <a:r>
              <a:rPr lang="en-GB" dirty="0"/>
              <a:t>Encouraging paired or small-group discussion; consolidating learning.</a:t>
            </a:r>
          </a:p>
          <a:p>
            <a:r>
              <a:rPr lang="en-GB" dirty="0"/>
              <a:t>Put pupils into pairs and identify them as A and B.</a:t>
            </a:r>
          </a:p>
          <a:p>
            <a:r>
              <a:rPr lang="en-GB" dirty="0"/>
              <a:t>Identify a topic for discussion.  Person A starts off the discussion by making a brief statement, which person B then ‘picks up’ and comments on or extends.  Person A then responds to the comment or extension and Person B responds again, and so on, passing the statement back and forth, developing it as they go along.</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36502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D8C34-BBDA-4D53-AF28-4BBB273F35AE}"/>
              </a:ext>
            </a:extLst>
          </p:cNvPr>
          <p:cNvSpPr>
            <a:spLocks noGrp="1"/>
          </p:cNvSpPr>
          <p:nvPr>
            <p:ph type="title"/>
          </p:nvPr>
        </p:nvSpPr>
        <p:spPr/>
        <p:txBody>
          <a:bodyPr/>
          <a:lstStyle/>
          <a:p>
            <a:r>
              <a:rPr lang="en-GB" b="1" dirty="0"/>
              <a:t>Statement</a:t>
            </a:r>
          </a:p>
        </p:txBody>
      </p:sp>
      <p:sp>
        <p:nvSpPr>
          <p:cNvPr id="3" name="Content Placeholder 2">
            <a:extLst>
              <a:ext uri="{FF2B5EF4-FFF2-40B4-BE49-F238E27FC236}">
                <a16:creationId xmlns:a16="http://schemas.microsoft.com/office/drawing/2014/main" id="{A77926FE-8C21-4746-BAFC-207FE13D0E0E}"/>
              </a:ext>
            </a:extLst>
          </p:cNvPr>
          <p:cNvSpPr>
            <a:spLocks noGrp="1"/>
          </p:cNvSpPr>
          <p:nvPr>
            <p:ph idx="1"/>
          </p:nvPr>
        </p:nvSpPr>
        <p:spPr/>
        <p:txBody>
          <a:bodyPr>
            <a:normAutofit/>
          </a:bodyPr>
          <a:lstStyle/>
          <a:p>
            <a:pPr marL="0" indent="0" algn="ctr">
              <a:buNone/>
            </a:pPr>
            <a:r>
              <a:rPr lang="en-GB" sz="3600" dirty="0"/>
              <a:t>To be a ‘good’ Muslim you must pray five times a day.</a:t>
            </a:r>
          </a:p>
          <a:p>
            <a:pPr marL="0" indent="0" algn="ctr">
              <a:buNone/>
            </a:pPr>
            <a:endParaRPr lang="en-GB" sz="3600" dirty="0"/>
          </a:p>
          <a:p>
            <a:pPr marL="0" indent="0" algn="ctr">
              <a:buNone/>
            </a:pPr>
            <a:r>
              <a:rPr lang="en-GB" sz="3600" b="1" dirty="0"/>
              <a:t>Discuss</a:t>
            </a:r>
          </a:p>
        </p:txBody>
      </p:sp>
    </p:spTree>
    <p:extLst>
      <p:ext uri="{BB962C8B-B14F-4D97-AF65-F5344CB8AC3E}">
        <p14:creationId xmlns:p14="http://schemas.microsoft.com/office/powerpoint/2010/main" val="1144131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206F6-027D-4D2E-8E24-E3D4F2617FA3}"/>
              </a:ext>
            </a:extLst>
          </p:cNvPr>
          <p:cNvSpPr>
            <a:spLocks noGrp="1"/>
          </p:cNvSpPr>
          <p:nvPr>
            <p:ph type="title"/>
          </p:nvPr>
        </p:nvSpPr>
        <p:spPr/>
        <p:txBody>
          <a:bodyPr/>
          <a:lstStyle/>
          <a:p>
            <a:r>
              <a:rPr lang="en-GB" b="1" dirty="0"/>
              <a:t>Pass the story around</a:t>
            </a:r>
          </a:p>
        </p:txBody>
      </p:sp>
      <p:sp>
        <p:nvSpPr>
          <p:cNvPr id="3" name="Content Placeholder 2">
            <a:extLst>
              <a:ext uri="{FF2B5EF4-FFF2-40B4-BE49-F238E27FC236}">
                <a16:creationId xmlns:a16="http://schemas.microsoft.com/office/drawing/2014/main" id="{85C8CBDF-7332-4053-907B-6E7B3A23B76E}"/>
              </a:ext>
            </a:extLst>
          </p:cNvPr>
          <p:cNvSpPr>
            <a:spLocks noGrp="1"/>
          </p:cNvSpPr>
          <p:nvPr>
            <p:ph idx="1"/>
          </p:nvPr>
        </p:nvSpPr>
        <p:spPr/>
        <p:txBody>
          <a:bodyPr/>
          <a:lstStyle/>
          <a:p>
            <a:pPr marL="0" indent="0">
              <a:buNone/>
            </a:pPr>
            <a:r>
              <a:rPr lang="en-GB" b="1" dirty="0"/>
              <a:t>Purpose:  Supporting younger children to talk about and retell stories.</a:t>
            </a:r>
          </a:p>
          <a:p>
            <a:pPr marL="0" indent="0">
              <a:buNone/>
            </a:pPr>
            <a:endParaRPr lang="en-GB" b="1" dirty="0"/>
          </a:p>
          <a:p>
            <a:r>
              <a:rPr lang="en-GB" dirty="0"/>
              <a:t>Pass the story card around and pause the music.</a:t>
            </a:r>
          </a:p>
          <a:p>
            <a:r>
              <a:rPr lang="en-GB" dirty="0"/>
              <a:t>Person holding the card tells the part of the story related to the card.</a:t>
            </a:r>
          </a:p>
          <a:p>
            <a:r>
              <a:rPr lang="en-GB" dirty="0"/>
              <a:t>Music begins again and a new card is past around.</a:t>
            </a:r>
          </a:p>
          <a:p>
            <a:r>
              <a:rPr lang="en-GB" dirty="0"/>
              <a:t>Continue until the story has been told.</a:t>
            </a:r>
          </a:p>
          <a:p>
            <a:endParaRPr lang="en-GB" dirty="0"/>
          </a:p>
          <a:p>
            <a:pPr marL="0" indent="0">
              <a:buNone/>
            </a:pPr>
            <a:endParaRPr lang="en-GB" dirty="0"/>
          </a:p>
        </p:txBody>
      </p:sp>
    </p:spTree>
    <p:extLst>
      <p:ext uri="{BB962C8B-B14F-4D97-AF65-F5344CB8AC3E}">
        <p14:creationId xmlns:p14="http://schemas.microsoft.com/office/powerpoint/2010/main" val="142537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DBF15-3A32-4464-9FC8-5C13AB56AF79}"/>
              </a:ext>
            </a:extLst>
          </p:cNvPr>
          <p:cNvSpPr>
            <a:spLocks noGrp="1"/>
          </p:cNvSpPr>
          <p:nvPr>
            <p:ph type="title"/>
          </p:nvPr>
        </p:nvSpPr>
        <p:spPr>
          <a:xfrm>
            <a:off x="883138" y="973668"/>
            <a:ext cx="9033229" cy="706964"/>
          </a:xfrm>
        </p:spPr>
        <p:txBody>
          <a:bodyPr/>
          <a:lstStyle/>
          <a:p>
            <a:r>
              <a:rPr lang="en-GB" b="1" dirty="0"/>
              <a:t>Core purpose of RE</a:t>
            </a:r>
          </a:p>
        </p:txBody>
      </p:sp>
      <p:sp>
        <p:nvSpPr>
          <p:cNvPr id="3" name="Content Placeholder 2">
            <a:extLst>
              <a:ext uri="{FF2B5EF4-FFF2-40B4-BE49-F238E27FC236}">
                <a16:creationId xmlns:a16="http://schemas.microsoft.com/office/drawing/2014/main" id="{6C5C23CF-9CFC-4B76-BCEE-776C42FA1096}"/>
              </a:ext>
            </a:extLst>
          </p:cNvPr>
          <p:cNvSpPr>
            <a:spLocks noGrp="1"/>
          </p:cNvSpPr>
          <p:nvPr>
            <p:ph idx="1"/>
          </p:nvPr>
        </p:nvSpPr>
        <p:spPr/>
        <p:txBody>
          <a:bodyPr>
            <a:normAutofit/>
          </a:bodyPr>
          <a:lstStyle/>
          <a:p>
            <a:pPr marL="0" indent="0" algn="ctr">
              <a:buNone/>
            </a:pPr>
            <a:r>
              <a:rPr lang="en-GB" sz="4800" b="1" dirty="0"/>
              <a:t>Developing children’s religious literacy</a:t>
            </a:r>
          </a:p>
        </p:txBody>
      </p:sp>
    </p:spTree>
    <p:extLst>
      <p:ext uri="{BB962C8B-B14F-4D97-AF65-F5344CB8AC3E}">
        <p14:creationId xmlns:p14="http://schemas.microsoft.com/office/powerpoint/2010/main" val="1924529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193D4-7A6E-44F8-9D1F-C83FB776548B}"/>
              </a:ext>
            </a:extLst>
          </p:cNvPr>
          <p:cNvSpPr>
            <a:spLocks noGrp="1"/>
          </p:cNvSpPr>
          <p:nvPr>
            <p:ph type="title"/>
          </p:nvPr>
        </p:nvSpPr>
        <p:spPr/>
        <p:txBody>
          <a:bodyPr/>
          <a:lstStyle/>
          <a:p>
            <a:r>
              <a:rPr lang="en-GB" b="1" dirty="0"/>
              <a:t>Balloon debate:</a:t>
            </a:r>
          </a:p>
        </p:txBody>
      </p:sp>
      <p:sp>
        <p:nvSpPr>
          <p:cNvPr id="3" name="Content Placeholder 2">
            <a:extLst>
              <a:ext uri="{FF2B5EF4-FFF2-40B4-BE49-F238E27FC236}">
                <a16:creationId xmlns:a16="http://schemas.microsoft.com/office/drawing/2014/main" id="{955535A8-D8FC-4572-8411-868C798AA574}"/>
              </a:ext>
            </a:extLst>
          </p:cNvPr>
          <p:cNvSpPr>
            <a:spLocks noGrp="1"/>
          </p:cNvSpPr>
          <p:nvPr>
            <p:ph idx="1"/>
          </p:nvPr>
        </p:nvSpPr>
        <p:spPr/>
        <p:txBody>
          <a:bodyPr>
            <a:normAutofit fontScale="92500"/>
          </a:bodyPr>
          <a:lstStyle/>
          <a:p>
            <a:pPr marL="0" indent="0">
              <a:buNone/>
            </a:pPr>
            <a:r>
              <a:rPr lang="en-GB" b="1" dirty="0"/>
              <a:t>Purpose:  </a:t>
            </a:r>
            <a:r>
              <a:rPr lang="en-GB" dirty="0"/>
              <a:t>Encouraging pupils to explain, express and justify their views.</a:t>
            </a:r>
          </a:p>
          <a:p>
            <a:pPr marL="0" indent="0">
              <a:buNone/>
            </a:pPr>
            <a:endParaRPr lang="en-GB" dirty="0"/>
          </a:p>
          <a:p>
            <a:r>
              <a:rPr lang="en-GB" dirty="0"/>
              <a:t>Imagine you are crossing an ocean in a hot air balloon.  In the balloon are a number of ‘companions’ (values or people). Half way across, the balloon begins to losing height rapidly and they are forced to make decisions about which of their companions should be thrown out in order for the balloon to stay in the air or if they crash land, would give them the best chance of survival until they were rescued.  </a:t>
            </a:r>
            <a:r>
              <a:rPr lang="en-GB" b="1" dirty="0"/>
              <a:t>Only 4 people/values can stay in the balloon.</a:t>
            </a:r>
          </a:p>
          <a:p>
            <a:r>
              <a:rPr lang="en-GB" dirty="0"/>
              <a:t>The class is divided into small groups.  One group forms a panel who hears every group’s arguments for who should stay in the balloon and then comes back with the final answer giving reasons for their decision.</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173183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FEF91-CC69-476D-B2D9-4C6934CB7182}"/>
              </a:ext>
            </a:extLst>
          </p:cNvPr>
          <p:cNvSpPr>
            <a:spLocks noGrp="1"/>
          </p:cNvSpPr>
          <p:nvPr>
            <p:ph type="title"/>
          </p:nvPr>
        </p:nvSpPr>
        <p:spPr>
          <a:xfrm>
            <a:off x="578338" y="973668"/>
            <a:ext cx="9338029" cy="706964"/>
          </a:xfrm>
        </p:spPr>
        <p:txBody>
          <a:bodyPr/>
          <a:lstStyle/>
          <a:p>
            <a:r>
              <a:rPr lang="en-GB" sz="3200" b="1" dirty="0"/>
              <a:t>Personal reflection</a:t>
            </a:r>
          </a:p>
        </p:txBody>
      </p:sp>
      <p:sp>
        <p:nvSpPr>
          <p:cNvPr id="3" name="Content Placeholder 2">
            <a:extLst>
              <a:ext uri="{FF2B5EF4-FFF2-40B4-BE49-F238E27FC236}">
                <a16:creationId xmlns:a16="http://schemas.microsoft.com/office/drawing/2014/main" id="{10F86C44-412C-4FD7-A4F9-FCC1BF059B3F}"/>
              </a:ext>
            </a:extLst>
          </p:cNvPr>
          <p:cNvSpPr>
            <a:spLocks noGrp="1"/>
          </p:cNvSpPr>
          <p:nvPr>
            <p:ph idx="1"/>
          </p:nvPr>
        </p:nvSpPr>
        <p:spPr>
          <a:xfrm>
            <a:off x="578338" y="2603500"/>
            <a:ext cx="11019693" cy="4102100"/>
          </a:xfrm>
        </p:spPr>
        <p:txBody>
          <a:bodyPr>
            <a:normAutofit/>
          </a:bodyPr>
          <a:lstStyle/>
          <a:p>
            <a:r>
              <a:rPr lang="en-GB" sz="3200" dirty="0"/>
              <a:t>One thing you will take away from the session. </a:t>
            </a:r>
          </a:p>
          <a:p>
            <a:pPr marL="0" indent="0">
              <a:buNone/>
            </a:pPr>
            <a:endParaRPr lang="en-GB" sz="3200" dirty="0"/>
          </a:p>
          <a:p>
            <a:pPr marL="0" indent="0">
              <a:buNone/>
            </a:pPr>
            <a:endParaRPr lang="en-GB" sz="3200" dirty="0"/>
          </a:p>
          <a:p>
            <a:r>
              <a:rPr lang="en-GB" sz="3200" dirty="0"/>
              <a:t>One question you wish to ask/explore once back at school.</a:t>
            </a:r>
          </a:p>
        </p:txBody>
      </p:sp>
    </p:spTree>
    <p:extLst>
      <p:ext uri="{BB962C8B-B14F-4D97-AF65-F5344CB8AC3E}">
        <p14:creationId xmlns:p14="http://schemas.microsoft.com/office/powerpoint/2010/main" val="4199276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91A33-6FE2-41C6-BEA6-2186DC02FFC3}"/>
              </a:ext>
            </a:extLst>
          </p:cNvPr>
          <p:cNvSpPr>
            <a:spLocks noGrp="1"/>
          </p:cNvSpPr>
          <p:nvPr>
            <p:ph type="title"/>
          </p:nvPr>
        </p:nvSpPr>
        <p:spPr>
          <a:xfrm>
            <a:off x="851878" y="958037"/>
            <a:ext cx="9064490" cy="706964"/>
          </a:xfrm>
        </p:spPr>
        <p:txBody>
          <a:bodyPr/>
          <a:lstStyle/>
          <a:p>
            <a:r>
              <a:rPr lang="en-GB" b="1" dirty="0"/>
              <a:t>One definition</a:t>
            </a:r>
          </a:p>
        </p:txBody>
      </p:sp>
      <p:sp>
        <p:nvSpPr>
          <p:cNvPr id="3" name="Content Placeholder 2">
            <a:extLst>
              <a:ext uri="{FF2B5EF4-FFF2-40B4-BE49-F238E27FC236}">
                <a16:creationId xmlns:a16="http://schemas.microsoft.com/office/drawing/2014/main" id="{9E6A28E7-BDC9-4693-B9BB-671273BAEDD6}"/>
              </a:ext>
            </a:extLst>
          </p:cNvPr>
          <p:cNvSpPr>
            <a:spLocks noGrp="1"/>
          </p:cNvSpPr>
          <p:nvPr>
            <p:ph idx="1"/>
          </p:nvPr>
        </p:nvSpPr>
        <p:spPr>
          <a:xfrm>
            <a:off x="851878" y="2603500"/>
            <a:ext cx="9128735" cy="3416300"/>
          </a:xfrm>
        </p:spPr>
        <p:txBody>
          <a:bodyPr>
            <a:normAutofit/>
          </a:bodyPr>
          <a:lstStyle/>
          <a:p>
            <a:r>
              <a:rPr lang="en-GB" dirty="0"/>
              <a:t>To enable children and young people to hold </a:t>
            </a:r>
            <a:r>
              <a:rPr lang="en-GB" b="1" dirty="0"/>
              <a:t>balanced </a:t>
            </a:r>
            <a:r>
              <a:rPr lang="en-GB" dirty="0"/>
              <a:t>and </a:t>
            </a:r>
            <a:r>
              <a:rPr lang="en-GB" b="1" dirty="0"/>
              <a:t>well-informed</a:t>
            </a:r>
            <a:r>
              <a:rPr lang="en-GB" dirty="0"/>
              <a:t> </a:t>
            </a:r>
            <a:r>
              <a:rPr lang="en-GB" b="1" dirty="0"/>
              <a:t>conversations</a:t>
            </a:r>
            <a:r>
              <a:rPr lang="en-GB" dirty="0"/>
              <a:t> about </a:t>
            </a:r>
            <a:r>
              <a:rPr lang="en-GB" b="1" dirty="0"/>
              <a:t>religion </a:t>
            </a:r>
            <a:r>
              <a:rPr lang="en-GB" dirty="0"/>
              <a:t>and </a:t>
            </a:r>
            <a:r>
              <a:rPr lang="en-GB" b="1" dirty="0"/>
              <a:t>worldviews.</a:t>
            </a:r>
          </a:p>
          <a:p>
            <a:r>
              <a:rPr lang="en-GB" b="1" dirty="0"/>
              <a:t>Knowledge</a:t>
            </a:r>
            <a:r>
              <a:rPr lang="en-GB" dirty="0"/>
              <a:t> and </a:t>
            </a:r>
            <a:r>
              <a:rPr lang="en-GB" b="1" dirty="0"/>
              <a:t>understanding</a:t>
            </a:r>
            <a:r>
              <a:rPr lang="en-GB" dirty="0"/>
              <a:t> are essential.  They are the </a:t>
            </a:r>
            <a:r>
              <a:rPr lang="en-GB" b="1" dirty="0"/>
              <a:t>WHAT</a:t>
            </a:r>
            <a:r>
              <a:rPr lang="en-GB" dirty="0"/>
              <a:t>, this is closely tied to what we </a:t>
            </a:r>
            <a:r>
              <a:rPr lang="en-GB" b="1" dirty="0"/>
              <a:t>assess.</a:t>
            </a:r>
          </a:p>
          <a:p>
            <a:r>
              <a:rPr lang="en-GB" dirty="0"/>
              <a:t>In order for </a:t>
            </a:r>
            <a:r>
              <a:rPr lang="en-GB" b="1" dirty="0"/>
              <a:t>conversations</a:t>
            </a:r>
            <a:r>
              <a:rPr lang="en-GB" dirty="0"/>
              <a:t> to </a:t>
            </a:r>
            <a:r>
              <a:rPr lang="en-GB" b="1" dirty="0"/>
              <a:t>develop</a:t>
            </a:r>
            <a:r>
              <a:rPr lang="en-GB" dirty="0"/>
              <a:t>, we must consider </a:t>
            </a:r>
            <a:r>
              <a:rPr lang="en-GB" b="1" dirty="0"/>
              <a:t>HOW </a:t>
            </a:r>
            <a:r>
              <a:rPr lang="en-GB" dirty="0"/>
              <a:t>we </a:t>
            </a:r>
            <a:r>
              <a:rPr lang="en-GB" b="1" dirty="0"/>
              <a:t>teach</a:t>
            </a:r>
            <a:r>
              <a:rPr lang="en-GB" dirty="0"/>
              <a:t>.  </a:t>
            </a:r>
          </a:p>
          <a:p>
            <a:endParaRPr lang="en-GB" dirty="0"/>
          </a:p>
          <a:p>
            <a:pPr marL="0" indent="0">
              <a:buNone/>
            </a:pPr>
            <a:r>
              <a:rPr lang="en-GB" b="1" dirty="0"/>
              <a:t>Dr Kathryn Wright</a:t>
            </a:r>
          </a:p>
        </p:txBody>
      </p:sp>
      <p:pic>
        <p:nvPicPr>
          <p:cNvPr id="4" name="Picture 3">
            <a:extLst>
              <a:ext uri="{FF2B5EF4-FFF2-40B4-BE49-F238E27FC236}">
                <a16:creationId xmlns:a16="http://schemas.microsoft.com/office/drawing/2014/main" id="{1E4A3BF7-F306-42D1-BBBE-66F7EB2AD0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7631" y="4626706"/>
            <a:ext cx="1780565" cy="1765789"/>
          </a:xfrm>
          <a:prstGeom prst="rect">
            <a:avLst/>
          </a:prstGeom>
        </p:spPr>
      </p:pic>
      <p:pic>
        <p:nvPicPr>
          <p:cNvPr id="5" name="Picture 4">
            <a:extLst>
              <a:ext uri="{FF2B5EF4-FFF2-40B4-BE49-F238E27FC236}">
                <a16:creationId xmlns:a16="http://schemas.microsoft.com/office/drawing/2014/main" id="{6AC3EB8B-F05B-4924-B70A-E27B689D11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431" y="5477388"/>
            <a:ext cx="1289538" cy="1084823"/>
          </a:xfrm>
          <a:prstGeom prst="rect">
            <a:avLst/>
          </a:prstGeom>
        </p:spPr>
      </p:pic>
    </p:spTree>
    <p:extLst>
      <p:ext uri="{BB962C8B-B14F-4D97-AF65-F5344CB8AC3E}">
        <p14:creationId xmlns:p14="http://schemas.microsoft.com/office/powerpoint/2010/main" val="109813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CE79C-21D9-4F32-9D3D-6741B6A2FC4D}"/>
              </a:ext>
            </a:extLst>
          </p:cNvPr>
          <p:cNvSpPr>
            <a:spLocks noGrp="1"/>
          </p:cNvSpPr>
          <p:nvPr>
            <p:ph type="title"/>
          </p:nvPr>
        </p:nvSpPr>
        <p:spPr/>
        <p:txBody>
          <a:bodyPr/>
          <a:lstStyle/>
          <a:p>
            <a:r>
              <a:rPr lang="en-GB" b="1" dirty="0"/>
              <a:t>Religious vocabulary </a:t>
            </a:r>
          </a:p>
        </p:txBody>
      </p:sp>
      <p:sp>
        <p:nvSpPr>
          <p:cNvPr id="3" name="Content Placeholder 2">
            <a:extLst>
              <a:ext uri="{FF2B5EF4-FFF2-40B4-BE49-F238E27FC236}">
                <a16:creationId xmlns:a16="http://schemas.microsoft.com/office/drawing/2014/main" id="{C50552CF-9153-4860-A4E2-D2C114805980}"/>
              </a:ext>
            </a:extLst>
          </p:cNvPr>
          <p:cNvSpPr>
            <a:spLocks noGrp="1"/>
          </p:cNvSpPr>
          <p:nvPr>
            <p:ph idx="1"/>
          </p:nvPr>
        </p:nvSpPr>
        <p:spPr/>
        <p:txBody>
          <a:bodyPr>
            <a:normAutofit/>
          </a:bodyPr>
          <a:lstStyle/>
          <a:p>
            <a:pPr marL="0" indent="0">
              <a:buNone/>
            </a:pPr>
            <a:r>
              <a:rPr lang="en-GB" sz="2800" b="1" dirty="0"/>
              <a:t>Current practice</a:t>
            </a:r>
          </a:p>
          <a:p>
            <a:pPr marL="0" indent="0">
              <a:buNone/>
            </a:pPr>
            <a:endParaRPr lang="en-GB" sz="2800" b="1" dirty="0"/>
          </a:p>
          <a:p>
            <a:pPr marL="0" indent="0" algn="ctr">
              <a:buNone/>
            </a:pPr>
            <a:r>
              <a:rPr lang="en-GB" sz="2800" b="1" dirty="0"/>
              <a:t>Discuss</a:t>
            </a:r>
          </a:p>
          <a:p>
            <a:pPr marL="0" indent="0">
              <a:buNone/>
            </a:pPr>
            <a:endParaRPr lang="en-GB" sz="2800" dirty="0"/>
          </a:p>
          <a:p>
            <a:r>
              <a:rPr lang="en-GB" sz="2800" dirty="0"/>
              <a:t>How do you teach religious vocabulary?</a:t>
            </a:r>
          </a:p>
          <a:p>
            <a:pPr marL="0" indent="0">
              <a:buNone/>
            </a:pPr>
            <a:endParaRPr lang="en-GB" sz="2800" b="1" dirty="0"/>
          </a:p>
          <a:p>
            <a:pPr marL="0" indent="0">
              <a:buNone/>
            </a:pPr>
            <a:endParaRPr lang="en-GB" sz="2800" b="1" dirty="0"/>
          </a:p>
          <a:p>
            <a:pPr marL="0" indent="0">
              <a:buNone/>
            </a:pPr>
            <a:endParaRPr lang="en-GB" sz="2800" b="1" dirty="0"/>
          </a:p>
          <a:p>
            <a:pPr marL="0" indent="0">
              <a:buNone/>
            </a:pPr>
            <a:endParaRPr lang="en-GB" sz="2800" b="1" dirty="0"/>
          </a:p>
        </p:txBody>
      </p:sp>
      <p:pic>
        <p:nvPicPr>
          <p:cNvPr id="5" name="Picture 4">
            <a:extLst>
              <a:ext uri="{FF2B5EF4-FFF2-40B4-BE49-F238E27FC236}">
                <a16:creationId xmlns:a16="http://schemas.microsoft.com/office/drawing/2014/main" id="{E2EC03A0-7706-48D2-98A0-D9540EA592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0613" y="4783016"/>
            <a:ext cx="1953845" cy="1895841"/>
          </a:xfrm>
          <a:prstGeom prst="rect">
            <a:avLst/>
          </a:prstGeom>
        </p:spPr>
      </p:pic>
    </p:spTree>
    <p:extLst>
      <p:ext uri="{BB962C8B-B14F-4D97-AF65-F5344CB8AC3E}">
        <p14:creationId xmlns:p14="http://schemas.microsoft.com/office/powerpoint/2010/main" val="1543406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6ECF3-4E37-4235-B735-CECC0979C790}"/>
              </a:ext>
            </a:extLst>
          </p:cNvPr>
          <p:cNvSpPr>
            <a:spLocks noGrp="1"/>
          </p:cNvSpPr>
          <p:nvPr>
            <p:ph type="title"/>
          </p:nvPr>
        </p:nvSpPr>
        <p:spPr/>
        <p:txBody>
          <a:bodyPr/>
          <a:lstStyle/>
          <a:p>
            <a:r>
              <a:rPr lang="en-GB" b="1" dirty="0"/>
              <a:t>The Nativity</a:t>
            </a:r>
          </a:p>
        </p:txBody>
      </p:sp>
      <p:sp>
        <p:nvSpPr>
          <p:cNvPr id="3" name="Content Placeholder 2">
            <a:extLst>
              <a:ext uri="{FF2B5EF4-FFF2-40B4-BE49-F238E27FC236}">
                <a16:creationId xmlns:a16="http://schemas.microsoft.com/office/drawing/2014/main" id="{FB8A1B26-4487-45E3-A7B4-D6E87CFF676D}"/>
              </a:ext>
            </a:extLst>
          </p:cNvPr>
          <p:cNvSpPr>
            <a:spLocks noGrp="1"/>
          </p:cNvSpPr>
          <p:nvPr>
            <p:ph idx="1"/>
          </p:nvPr>
        </p:nvSpPr>
        <p:spPr/>
        <p:txBody>
          <a:bodyPr>
            <a:normAutofit/>
          </a:bodyPr>
          <a:lstStyle/>
          <a:p>
            <a:pPr marL="0" indent="0" algn="ctr">
              <a:buNone/>
            </a:pPr>
            <a:r>
              <a:rPr lang="en-GB" sz="2400" b="1" dirty="0"/>
              <a:t>In groups of 4</a:t>
            </a:r>
          </a:p>
          <a:p>
            <a:pPr marL="0" indent="0" algn="ctr">
              <a:buNone/>
            </a:pPr>
            <a:endParaRPr lang="en-GB" sz="2400" b="1" dirty="0"/>
          </a:p>
          <a:p>
            <a:pPr marL="0" indent="0" algn="ctr">
              <a:buNone/>
            </a:pPr>
            <a:r>
              <a:rPr lang="en-GB" sz="2400" b="1" dirty="0"/>
              <a:t>Task 1</a:t>
            </a:r>
          </a:p>
          <a:p>
            <a:pPr marL="0" indent="0" algn="ctr">
              <a:buNone/>
            </a:pPr>
            <a:endParaRPr lang="en-GB" sz="2400" b="1" dirty="0"/>
          </a:p>
          <a:p>
            <a:pPr marL="0" indent="0" algn="ctr">
              <a:buNone/>
            </a:pPr>
            <a:r>
              <a:rPr lang="en-GB" sz="2400" b="1" dirty="0"/>
              <a:t>Generate religious vocabulary associated with the paintings</a:t>
            </a:r>
          </a:p>
        </p:txBody>
      </p:sp>
    </p:spTree>
    <p:extLst>
      <p:ext uri="{BB962C8B-B14F-4D97-AF65-F5344CB8AC3E}">
        <p14:creationId xmlns:p14="http://schemas.microsoft.com/office/powerpoint/2010/main" val="414928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10FF-AF5B-4F49-A4D4-B0B2F9368C42}"/>
              </a:ext>
            </a:extLst>
          </p:cNvPr>
          <p:cNvSpPr>
            <a:spLocks noGrp="1"/>
          </p:cNvSpPr>
          <p:nvPr>
            <p:ph type="title"/>
          </p:nvPr>
        </p:nvSpPr>
        <p:spPr/>
        <p:txBody>
          <a:bodyPr/>
          <a:lstStyle/>
          <a:p>
            <a:r>
              <a:rPr lang="en-GB" b="1" dirty="0"/>
              <a:t>The Nativity</a:t>
            </a:r>
          </a:p>
        </p:txBody>
      </p:sp>
      <p:sp>
        <p:nvSpPr>
          <p:cNvPr id="3" name="Content Placeholder 2">
            <a:extLst>
              <a:ext uri="{FF2B5EF4-FFF2-40B4-BE49-F238E27FC236}">
                <a16:creationId xmlns:a16="http://schemas.microsoft.com/office/drawing/2014/main" id="{279C0796-EF02-4378-B23F-68D25B31E979}"/>
              </a:ext>
            </a:extLst>
          </p:cNvPr>
          <p:cNvSpPr>
            <a:spLocks noGrp="1"/>
          </p:cNvSpPr>
          <p:nvPr>
            <p:ph idx="1"/>
          </p:nvPr>
        </p:nvSpPr>
        <p:spPr/>
        <p:txBody>
          <a:bodyPr/>
          <a:lstStyle/>
          <a:p>
            <a:pPr marL="0" indent="0" algn="ctr">
              <a:buNone/>
            </a:pPr>
            <a:r>
              <a:rPr lang="en-GB" sz="2400" b="1" dirty="0"/>
              <a:t>Task 2</a:t>
            </a:r>
          </a:p>
          <a:p>
            <a:pPr marL="0" indent="0" algn="ctr">
              <a:buNone/>
            </a:pPr>
            <a:endParaRPr lang="en-GB" dirty="0"/>
          </a:p>
          <a:p>
            <a:pPr marL="0" indent="0" algn="ctr">
              <a:buNone/>
            </a:pPr>
            <a:r>
              <a:rPr lang="en-GB" sz="2400" dirty="0"/>
              <a:t>What is the significance of each word to the Nativity story?</a:t>
            </a:r>
          </a:p>
          <a:p>
            <a:pPr marL="0" indent="0" algn="ctr">
              <a:buNone/>
            </a:pPr>
            <a:endParaRPr lang="en-GB" sz="2400" dirty="0"/>
          </a:p>
          <a:p>
            <a:pPr marL="0" indent="0" algn="ctr">
              <a:buNone/>
            </a:pPr>
            <a:r>
              <a:rPr lang="en-GB" sz="2400" dirty="0"/>
              <a:t>Discuss</a:t>
            </a:r>
          </a:p>
        </p:txBody>
      </p:sp>
    </p:spTree>
    <p:extLst>
      <p:ext uri="{BB962C8B-B14F-4D97-AF65-F5344CB8AC3E}">
        <p14:creationId xmlns:p14="http://schemas.microsoft.com/office/powerpoint/2010/main" val="1233070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19D4-9065-4898-9258-FE1EB761C07E}"/>
              </a:ext>
            </a:extLst>
          </p:cNvPr>
          <p:cNvSpPr>
            <a:spLocks noGrp="1"/>
          </p:cNvSpPr>
          <p:nvPr>
            <p:ph type="title"/>
          </p:nvPr>
        </p:nvSpPr>
        <p:spPr/>
        <p:txBody>
          <a:bodyPr/>
          <a:lstStyle/>
          <a:p>
            <a:r>
              <a:rPr lang="en-GB" b="1" dirty="0"/>
              <a:t>The Nativity</a:t>
            </a:r>
          </a:p>
        </p:txBody>
      </p:sp>
      <p:sp>
        <p:nvSpPr>
          <p:cNvPr id="3" name="Content Placeholder 2">
            <a:extLst>
              <a:ext uri="{FF2B5EF4-FFF2-40B4-BE49-F238E27FC236}">
                <a16:creationId xmlns:a16="http://schemas.microsoft.com/office/drawing/2014/main" id="{CE27BFF6-57C9-439F-8D02-7EC9BA994F48}"/>
              </a:ext>
            </a:extLst>
          </p:cNvPr>
          <p:cNvSpPr>
            <a:spLocks noGrp="1"/>
          </p:cNvSpPr>
          <p:nvPr>
            <p:ph idx="1"/>
          </p:nvPr>
        </p:nvSpPr>
        <p:spPr/>
        <p:txBody>
          <a:bodyPr/>
          <a:lstStyle/>
          <a:p>
            <a:pPr marL="0" indent="0" algn="ctr">
              <a:buNone/>
            </a:pPr>
            <a:r>
              <a:rPr lang="en-GB" sz="2400" b="1" dirty="0"/>
              <a:t>Task 3</a:t>
            </a:r>
          </a:p>
          <a:p>
            <a:pPr marL="0" indent="0" algn="ctr">
              <a:buNone/>
            </a:pPr>
            <a:r>
              <a:rPr lang="en-GB" sz="2400" b="1" dirty="0"/>
              <a:t>Pairs</a:t>
            </a:r>
          </a:p>
          <a:p>
            <a:pPr marL="0" indent="0">
              <a:buNone/>
            </a:pPr>
            <a:endParaRPr lang="en-GB" dirty="0"/>
          </a:p>
          <a:p>
            <a:pPr marL="0" indent="0" algn="ctr">
              <a:buNone/>
            </a:pPr>
            <a:r>
              <a:rPr lang="en-GB" sz="2400" b="1" dirty="0"/>
              <a:t>Purpose:  </a:t>
            </a:r>
          </a:p>
          <a:p>
            <a:pPr marL="0" indent="0" algn="ctr">
              <a:buNone/>
            </a:pPr>
            <a:r>
              <a:rPr lang="en-GB" sz="2400" dirty="0"/>
              <a:t>To check for understanding of meaning of the religious vocabulary being explored</a:t>
            </a:r>
          </a:p>
          <a:p>
            <a:pPr marL="0" indent="0" algn="ctr">
              <a:buNone/>
            </a:pPr>
            <a:endParaRPr lang="en-GB" sz="2400" b="1" dirty="0"/>
          </a:p>
        </p:txBody>
      </p:sp>
    </p:spTree>
    <p:extLst>
      <p:ext uri="{BB962C8B-B14F-4D97-AF65-F5344CB8AC3E}">
        <p14:creationId xmlns:p14="http://schemas.microsoft.com/office/powerpoint/2010/main" val="264950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17CDE-5CD3-47E9-84CB-7CBEA742173D}"/>
              </a:ext>
            </a:extLst>
          </p:cNvPr>
          <p:cNvSpPr>
            <a:spLocks noGrp="1"/>
          </p:cNvSpPr>
          <p:nvPr>
            <p:ph type="title"/>
          </p:nvPr>
        </p:nvSpPr>
        <p:spPr/>
        <p:txBody>
          <a:bodyPr/>
          <a:lstStyle/>
          <a:p>
            <a:r>
              <a:rPr lang="en-GB" b="1" dirty="0"/>
              <a:t>The Nativity</a:t>
            </a:r>
          </a:p>
        </p:txBody>
      </p:sp>
      <p:sp>
        <p:nvSpPr>
          <p:cNvPr id="3" name="Content Placeholder 2">
            <a:extLst>
              <a:ext uri="{FF2B5EF4-FFF2-40B4-BE49-F238E27FC236}">
                <a16:creationId xmlns:a16="http://schemas.microsoft.com/office/drawing/2014/main" id="{5691A757-74D6-4673-BDF8-AEB579219714}"/>
              </a:ext>
            </a:extLst>
          </p:cNvPr>
          <p:cNvSpPr>
            <a:spLocks noGrp="1"/>
          </p:cNvSpPr>
          <p:nvPr>
            <p:ph idx="1"/>
          </p:nvPr>
        </p:nvSpPr>
        <p:spPr/>
        <p:txBody>
          <a:bodyPr>
            <a:normAutofit/>
          </a:bodyPr>
          <a:lstStyle/>
          <a:p>
            <a:pPr marL="0" indent="0" algn="ctr">
              <a:buNone/>
            </a:pPr>
            <a:r>
              <a:rPr lang="en-GB" sz="2400" b="1" dirty="0"/>
              <a:t>Task 4</a:t>
            </a:r>
          </a:p>
          <a:p>
            <a:pPr marL="0" indent="0" algn="ctr">
              <a:buNone/>
            </a:pPr>
            <a:endParaRPr lang="en-GB" sz="2400" b="1" dirty="0"/>
          </a:p>
          <a:p>
            <a:pPr marL="0" indent="0" algn="ctr">
              <a:buNone/>
            </a:pPr>
            <a:r>
              <a:rPr lang="en-GB" sz="2400" b="1" dirty="0"/>
              <a:t>Making connections</a:t>
            </a:r>
          </a:p>
          <a:p>
            <a:pPr marL="0" indent="0" algn="ctr">
              <a:buNone/>
            </a:pPr>
            <a:endParaRPr lang="en-GB" sz="2400" b="1" dirty="0"/>
          </a:p>
          <a:p>
            <a:pPr marL="0" indent="0" algn="ctr">
              <a:buNone/>
            </a:pPr>
            <a:r>
              <a:rPr lang="en-GB" sz="2400" b="1" dirty="0"/>
              <a:t>Which words would you link together?</a:t>
            </a:r>
          </a:p>
          <a:p>
            <a:pPr marL="0" indent="0" algn="ctr">
              <a:buNone/>
            </a:pPr>
            <a:r>
              <a:rPr lang="en-GB" sz="2400" b="1" dirty="0"/>
              <a:t>Explain your reasoning</a:t>
            </a:r>
          </a:p>
        </p:txBody>
      </p:sp>
    </p:spTree>
    <p:extLst>
      <p:ext uri="{BB962C8B-B14F-4D97-AF65-F5344CB8AC3E}">
        <p14:creationId xmlns:p14="http://schemas.microsoft.com/office/powerpoint/2010/main" val="3646594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8AD9-472F-44B0-B493-CDB5B3504EC4}"/>
              </a:ext>
            </a:extLst>
          </p:cNvPr>
          <p:cNvSpPr>
            <a:spLocks noGrp="1"/>
          </p:cNvSpPr>
          <p:nvPr>
            <p:ph type="title"/>
          </p:nvPr>
        </p:nvSpPr>
        <p:spPr/>
        <p:txBody>
          <a:bodyPr/>
          <a:lstStyle/>
          <a:p>
            <a:r>
              <a:rPr lang="en-GB" sz="3200" b="1" dirty="0"/>
              <a:t>Ideas for teaching religious vocabulary</a:t>
            </a:r>
          </a:p>
        </p:txBody>
      </p:sp>
      <p:sp>
        <p:nvSpPr>
          <p:cNvPr id="3" name="Content Placeholder 2">
            <a:extLst>
              <a:ext uri="{FF2B5EF4-FFF2-40B4-BE49-F238E27FC236}">
                <a16:creationId xmlns:a16="http://schemas.microsoft.com/office/drawing/2014/main" id="{E96E43D0-5FDD-489A-AF34-582E9865CE0E}"/>
              </a:ext>
            </a:extLst>
          </p:cNvPr>
          <p:cNvSpPr>
            <a:spLocks noGrp="1"/>
          </p:cNvSpPr>
          <p:nvPr>
            <p:ph idx="1"/>
          </p:nvPr>
        </p:nvSpPr>
        <p:spPr/>
        <p:txBody>
          <a:bodyPr>
            <a:normAutofit/>
          </a:bodyPr>
          <a:lstStyle/>
          <a:p>
            <a:r>
              <a:rPr lang="en-GB" dirty="0"/>
              <a:t>Bingo game – word to definition</a:t>
            </a:r>
          </a:p>
          <a:p>
            <a:r>
              <a:rPr lang="en-GB" dirty="0"/>
              <a:t>Grouping words together that connect</a:t>
            </a:r>
          </a:p>
          <a:p>
            <a:r>
              <a:rPr lang="en-GB" dirty="0"/>
              <a:t>Pairs – definition to word</a:t>
            </a:r>
          </a:p>
          <a:p>
            <a:r>
              <a:rPr lang="en-GB" dirty="0"/>
              <a:t>Provide the definition – give the word </a:t>
            </a:r>
          </a:p>
          <a:p>
            <a:r>
              <a:rPr lang="en-GB" dirty="0"/>
              <a:t>Give the word – provide a definition</a:t>
            </a:r>
          </a:p>
          <a:p>
            <a:r>
              <a:rPr lang="en-GB" dirty="0"/>
              <a:t>Give the context – provide the word</a:t>
            </a:r>
          </a:p>
          <a:p>
            <a:r>
              <a:rPr lang="en-GB" dirty="0"/>
              <a:t>Building religious vocabulary around a given topic/artefact/painting etc</a:t>
            </a:r>
          </a:p>
          <a:p>
            <a:r>
              <a:rPr lang="en-GB" dirty="0"/>
              <a:t>Quiz based on vocabulary</a:t>
            </a:r>
          </a:p>
          <a:p>
            <a:endParaRPr lang="en-GB" dirty="0"/>
          </a:p>
          <a:p>
            <a:endParaRPr lang="en-GB" dirty="0"/>
          </a:p>
        </p:txBody>
      </p:sp>
      <p:pic>
        <p:nvPicPr>
          <p:cNvPr id="4" name="Picture 3">
            <a:extLst>
              <a:ext uri="{FF2B5EF4-FFF2-40B4-BE49-F238E27FC236}">
                <a16:creationId xmlns:a16="http://schemas.microsoft.com/office/drawing/2014/main" id="{A332C7B8-C96E-46CB-851B-6F5D324405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0613" y="4783016"/>
            <a:ext cx="1953845" cy="1895841"/>
          </a:xfrm>
          <a:prstGeom prst="rect">
            <a:avLst/>
          </a:prstGeom>
        </p:spPr>
      </p:pic>
    </p:spTree>
    <p:extLst>
      <p:ext uri="{BB962C8B-B14F-4D97-AF65-F5344CB8AC3E}">
        <p14:creationId xmlns:p14="http://schemas.microsoft.com/office/powerpoint/2010/main" val="129561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422</TotalTime>
  <Words>1016</Words>
  <Application>Microsoft Office PowerPoint</Application>
  <PresentationFormat>Widescreen</PresentationFormat>
  <Paragraphs>134</Paragraphs>
  <Slides>21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Calibri</vt:lpstr>
      <vt:lpstr>Calibri Light</vt:lpstr>
      <vt:lpstr>Century Gothic</vt:lpstr>
      <vt:lpstr>Wingdings 3</vt:lpstr>
      <vt:lpstr>Ion Boardroom</vt:lpstr>
      <vt:lpstr>Office Theme</vt:lpstr>
      <vt:lpstr>PowerPoint Presentation</vt:lpstr>
      <vt:lpstr>Core purpose of RE</vt:lpstr>
      <vt:lpstr>One definition</vt:lpstr>
      <vt:lpstr>Religious vocabulary </vt:lpstr>
      <vt:lpstr>The Nativity</vt:lpstr>
      <vt:lpstr>The Nativity</vt:lpstr>
      <vt:lpstr>The Nativity</vt:lpstr>
      <vt:lpstr>The Nativity</vt:lpstr>
      <vt:lpstr>Ideas for teaching religious vocabulary</vt:lpstr>
      <vt:lpstr>Effective use of talk in the classroom</vt:lpstr>
      <vt:lpstr>Creating the right conditions for effective talk to take place</vt:lpstr>
      <vt:lpstr>Paired talk leading to snowballing</vt:lpstr>
      <vt:lpstr>Providing a moral code for living:</vt:lpstr>
      <vt:lpstr>Talking tubs</vt:lpstr>
      <vt:lpstr>Talking tubs: When to use them and for what purpose</vt:lpstr>
      <vt:lpstr>Talking tub:</vt:lpstr>
      <vt:lpstr>Yo-yo</vt:lpstr>
      <vt:lpstr>Statement</vt:lpstr>
      <vt:lpstr>Pass the story around</vt:lpstr>
      <vt:lpstr>Balloon debate:</vt:lpstr>
      <vt:lpstr>Personal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thorne</dc:creator>
  <cp:lastModifiedBy>mary thorne</cp:lastModifiedBy>
  <cp:revision>29</cp:revision>
  <cp:lastPrinted>2019-10-26T16:42:09Z</cp:lastPrinted>
  <dcterms:created xsi:type="dcterms:W3CDTF">2019-10-24T15:43:50Z</dcterms:created>
  <dcterms:modified xsi:type="dcterms:W3CDTF">2020-06-03T10:46:23Z</dcterms:modified>
</cp:coreProperties>
</file>